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257" r:id="rId25"/>
    <p:sldId id="259" r:id="rId26"/>
    <p:sldId id="261" r:id="rId27"/>
    <p:sldId id="262" r:id="rId28"/>
    <p:sldId id="314" r:id="rId29"/>
    <p:sldId id="315" r:id="rId30"/>
    <p:sldId id="316" r:id="rId31"/>
    <p:sldId id="318" r:id="rId32"/>
    <p:sldId id="319" r:id="rId33"/>
    <p:sldId id="321" r:id="rId34"/>
    <p:sldId id="322" r:id="rId35"/>
    <p:sldId id="264" r:id="rId36"/>
    <p:sldId id="263" r:id="rId37"/>
    <p:sldId id="265" r:id="rId38"/>
    <p:sldId id="266" r:id="rId39"/>
    <p:sldId id="267" r:id="rId40"/>
    <p:sldId id="268" r:id="rId41"/>
    <p:sldId id="269" r:id="rId42"/>
    <p:sldId id="276" r:id="rId43"/>
    <p:sldId id="323" r:id="rId44"/>
    <p:sldId id="272" r:id="rId45"/>
    <p:sldId id="324" r:id="rId46"/>
    <p:sldId id="271" r:id="rId47"/>
    <p:sldId id="325" r:id="rId48"/>
    <p:sldId id="334" r:id="rId49"/>
    <p:sldId id="335" r:id="rId50"/>
    <p:sldId id="326" r:id="rId51"/>
    <p:sldId id="273" r:id="rId52"/>
    <p:sldId id="336" r:id="rId53"/>
    <p:sldId id="274" r:id="rId54"/>
    <p:sldId id="337" r:id="rId55"/>
    <p:sldId id="275" r:id="rId56"/>
    <p:sldId id="327" r:id="rId57"/>
    <p:sldId id="345" r:id="rId58"/>
    <p:sldId id="328" r:id="rId59"/>
    <p:sldId id="329" r:id="rId60"/>
    <p:sldId id="330" r:id="rId61"/>
    <p:sldId id="331" r:id="rId62"/>
    <p:sldId id="333" r:id="rId63"/>
    <p:sldId id="338" r:id="rId64"/>
    <p:sldId id="277" r:id="rId65"/>
    <p:sldId id="278" r:id="rId66"/>
    <p:sldId id="339" r:id="rId67"/>
    <p:sldId id="340" r:id="rId68"/>
    <p:sldId id="341" r:id="rId69"/>
    <p:sldId id="346" r:id="rId70"/>
    <p:sldId id="347" r:id="rId71"/>
    <p:sldId id="348" r:id="rId72"/>
    <p:sldId id="284" r:id="rId73"/>
    <p:sldId id="285" r:id="rId74"/>
    <p:sldId id="286" r:id="rId75"/>
    <p:sldId id="342" r:id="rId76"/>
    <p:sldId id="287" r:id="rId77"/>
    <p:sldId id="344" r:id="rId78"/>
    <p:sldId id="343" r:id="rId79"/>
    <p:sldId id="288" r:id="rId80"/>
    <p:sldId id="289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tis" initials="WL" lastIdx="1" clrIdx="0">
    <p:extLst>
      <p:ext uri="{19B8F6BF-5375-455C-9EA6-DF929625EA0E}">
        <p15:presenceInfo xmlns:p15="http://schemas.microsoft.com/office/powerpoint/2012/main" userId="Wati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339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65" autoAdjust="0"/>
  </p:normalViewPr>
  <p:slideViewPr>
    <p:cSldViewPr>
      <p:cViewPr varScale="1">
        <p:scale>
          <a:sx n="110" d="100"/>
          <a:sy n="110" d="100"/>
        </p:scale>
        <p:origin x="92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34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7CD94-9BF9-4DEB-9B94-011542B51D9C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B2BE1-FBC5-4027-AE9E-DE7C3805E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8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B02B7-8B3B-45CD-AA45-88947B667A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36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AFC7C5B8-6365-4179-8CDC-2FB7D1B14A40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39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5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347BAFD-86AC-445D-AE6E-4D9EBAFD780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40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6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5C0A531-903A-4B74-B06A-BB3EBC4B317C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41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78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F85196E0-88DD-47FF-B7ED-90B8B14BF97D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42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F85196E0-88DD-47FF-B7ED-90B8B14BF97D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43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113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52F0BDD1-D743-42F0-96CC-0B86FF13D4A0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44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52F0BDD1-D743-42F0-96CC-0B86FF13D4A0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45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380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46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47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296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48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60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3CE38E39-3B18-403A-8F04-924499621B65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24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5603" name="Text Box 1"/>
          <p:cNvSpPr txBox="1">
            <a:spLocks noChangeArrowheads="1"/>
          </p:cNvSpPr>
          <p:nvPr/>
        </p:nvSpPr>
        <p:spPr bwMode="auto">
          <a:xfrm>
            <a:off x="3881209" y="8686460"/>
            <a:ext cx="2975352" cy="456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>
              <a:buClrTx/>
              <a:buFontTx/>
              <a:buNone/>
            </a:pPr>
            <a:fld id="{8CAA77A0-5D1C-4C8E-B816-CF29BDFEBA90}" type="slidenum">
              <a:rPr lang="en-US" sz="120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algn="r" eaLnBrk="1">
                <a:buClrTx/>
                <a:buFontTx/>
                <a:buNone/>
              </a:pPr>
              <a:t>24</a:t>
            </a:fld>
            <a:endParaRPr lang="en-US" sz="1200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56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5" name="Text Box 3"/>
          <p:cNvSpPr txBox="1">
            <a:spLocks noChangeArrowheads="1"/>
          </p:cNvSpPr>
          <p:nvPr/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0165" tIns="40083" rIns="80165" bIns="40083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49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918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50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758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4A4C2B82-09D8-4837-A3C3-246332F093E1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51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19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52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672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53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54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221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6AEE8A61-5FC2-406A-86AA-F84406CFB6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55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63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221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64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65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2EDA8AE4-88D0-46C1-B56D-016674701F84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25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7651" name="Text Box 1"/>
          <p:cNvSpPr txBox="1">
            <a:spLocks noChangeArrowheads="1"/>
          </p:cNvSpPr>
          <p:nvPr/>
        </p:nvSpPr>
        <p:spPr bwMode="auto">
          <a:xfrm>
            <a:off x="3881209" y="8686460"/>
            <a:ext cx="2975352" cy="456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>
              <a:buClrTx/>
              <a:buFontTx/>
              <a:buNone/>
            </a:pPr>
            <a:fld id="{DF12857C-62EA-4107-B0E0-016AE78632FE}" type="slidenum">
              <a:rPr lang="en-US" sz="120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algn="r" eaLnBrk="1">
                <a:buClrTx/>
                <a:buFontTx/>
                <a:buNone/>
              </a:pPr>
              <a:t>25</a:t>
            </a:fld>
            <a:endParaRPr lang="en-US" sz="1200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3" name="Text Box 3"/>
          <p:cNvSpPr txBox="1">
            <a:spLocks noChangeArrowheads="1"/>
          </p:cNvSpPr>
          <p:nvPr/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0165" tIns="40083" rIns="80165" bIns="40083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66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2087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67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407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68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638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72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73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74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75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3296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76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77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170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78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628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78D133A9-9CEF-4051-9309-4F4BF4001C99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26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96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79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80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062C7233-8C9A-4F6D-889E-4F352AFA41D2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27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07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ED172779-8A8C-4855-81CA-0D02C353A3A8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35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2771" name="Text Box 1"/>
          <p:cNvSpPr txBox="1">
            <a:spLocks noChangeArrowheads="1"/>
          </p:cNvSpPr>
          <p:nvPr/>
        </p:nvSpPr>
        <p:spPr bwMode="auto">
          <a:xfrm>
            <a:off x="3881209" y="8686460"/>
            <a:ext cx="2975352" cy="456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>
              <a:buClrTx/>
              <a:buFontTx/>
              <a:buNone/>
            </a:pPr>
            <a:fld id="{E023BBC7-7502-42C5-A475-C1D1EAA31332}" type="slidenum">
              <a:rPr lang="en-US" sz="120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algn="r" eaLnBrk="1">
                <a:buClrTx/>
                <a:buFontTx/>
                <a:buNone/>
              </a:pPr>
              <a:t>35</a:t>
            </a:fld>
            <a:endParaRPr lang="en-US" sz="1200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3" name="Text Box 3"/>
          <p:cNvSpPr txBox="1">
            <a:spLocks noChangeArrowheads="1"/>
          </p:cNvSpPr>
          <p:nvPr/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0165" tIns="40083" rIns="80165" bIns="40083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88E2E020-8381-47B4-A0F6-45FE19475143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36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17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AAC14B65-9D50-4498-92D8-48C55D4CB213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37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3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E20473EE-7ED5-434C-9594-5B09A288BB0C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38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98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23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28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19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5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1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4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44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72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37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8268D-9105-4FD4-8FFD-224C4B341012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e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notesSlide" Target="../notesSlides/notesSlide40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05" t="6897" r="4400" b="6759"/>
          <a:stretch/>
        </p:blipFill>
        <p:spPr bwMode="auto">
          <a:xfrm>
            <a:off x="0" y="304800"/>
            <a:ext cx="9131292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9446" y="31242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th-TH" sz="5300" b="1" dirty="0">
                <a:latin typeface="TH Sarabun New" pitchFamily="34" charset="-34"/>
                <a:cs typeface="TH Sarabun New" pitchFamily="34" charset="-34"/>
              </a:rPr>
              <a:t>การฝึกอบรมหลักสูตร</a:t>
            </a:r>
            <a:r>
              <a:rPr lang="en-US" sz="5300" b="1" dirty="0">
                <a:latin typeface="TH Sarabun New" pitchFamily="34" charset="-34"/>
                <a:cs typeface="TH Sarabun New" pitchFamily="34" charset="-34"/>
              </a:rPr>
              <a:t/>
            </a:r>
            <a:br>
              <a:rPr lang="en-US" sz="5300" b="1" dirty="0">
                <a:latin typeface="TH Sarabun New" pitchFamily="34" charset="-34"/>
                <a:cs typeface="TH Sarabun New" pitchFamily="34" charset="-34"/>
              </a:rPr>
            </a:br>
            <a:r>
              <a:rPr lang="en-US" sz="8900" b="1" dirty="0">
                <a:latin typeface="TH Sarabun New" pitchFamily="34" charset="-34"/>
                <a:cs typeface="TH Sarabun New" pitchFamily="34" charset="-34"/>
              </a:rPr>
              <a:t>Internet of Things (IoT)</a:t>
            </a:r>
            <a:r>
              <a:rPr lang="en-US" sz="6000" b="1" dirty="0">
                <a:latin typeface="TH Sarabun New" pitchFamily="34" charset="-34"/>
                <a:cs typeface="TH Sarabun New" pitchFamily="34" charset="-34"/>
              </a:rPr>
              <a:t/>
            </a:r>
            <a:br>
              <a:rPr lang="en-US" sz="6000" b="1" dirty="0">
                <a:latin typeface="TH Sarabun New" pitchFamily="34" charset="-34"/>
                <a:cs typeface="TH Sarabun New" pitchFamily="34" charset="-34"/>
              </a:rPr>
            </a:br>
            <a:r>
              <a:rPr lang="th-TH" sz="6000" b="1" dirty="0">
                <a:latin typeface="TH Sarabun New" pitchFamily="34" charset="-34"/>
                <a:cs typeface="TH Sarabun New" pitchFamily="34" charset="-34"/>
              </a:rPr>
              <a:t>โรงเรียนเมืองพลพิทยาคม</a:t>
            </a:r>
            <a:r>
              <a:rPr lang="en-US" dirty="0">
                <a:latin typeface="TH Sarabun New" pitchFamily="34" charset="-34"/>
                <a:cs typeface="TH Sarabun New" pitchFamily="34" charset="-34"/>
              </a:rPr>
              <a:t/>
            </a:r>
            <a:br>
              <a:rPr lang="en-US" dirty="0">
                <a:latin typeface="TH Sarabun New" pitchFamily="34" charset="-34"/>
                <a:cs typeface="TH Sarabun New" pitchFamily="34" charset="-34"/>
              </a:rPr>
            </a:br>
            <a:r>
              <a:rPr lang="en-US" dirty="0">
                <a:latin typeface="TH Sarabun New" pitchFamily="34" charset="-34"/>
                <a:cs typeface="TH Sarabun New" pitchFamily="34" charset="-34"/>
              </a:rPr>
              <a:t/>
            </a:r>
            <a:br>
              <a:rPr lang="en-US" dirty="0">
                <a:latin typeface="TH Sarabun New" pitchFamily="34" charset="-34"/>
                <a:cs typeface="TH Sarabun New" pitchFamily="34" charset="-34"/>
              </a:rPr>
            </a:br>
            <a:r>
              <a:rPr lang="en-US" dirty="0">
                <a:latin typeface="TH Sarabun New" pitchFamily="34" charset="-34"/>
                <a:cs typeface="TH Sarabun New" pitchFamily="34" charset="-34"/>
              </a:rPr>
              <a:t/>
            </a:r>
            <a:br>
              <a:rPr lang="en-US" dirty="0">
                <a:latin typeface="TH Sarabun New" pitchFamily="34" charset="-34"/>
                <a:cs typeface="TH Sarabun New" pitchFamily="34" charset="-34"/>
              </a:rPr>
            </a:br>
            <a:r>
              <a:rPr lang="th-TH" sz="4900" b="1" dirty="0">
                <a:latin typeface="TH Sarabun New" pitchFamily="34" charset="-34"/>
                <a:cs typeface="TH Sarabun New" pitchFamily="34" charset="-34"/>
              </a:rPr>
              <a:t>ดร. วาธิส ลีลาภัทร</a:t>
            </a:r>
            <a:r>
              <a:rPr lang="en-US" sz="4000" dirty="0">
                <a:latin typeface="TH Sarabun New" pitchFamily="34" charset="-34"/>
                <a:cs typeface="TH Sarabun New" pitchFamily="34" charset="-34"/>
              </a:rPr>
              <a:t/>
            </a:r>
            <a:br>
              <a:rPr lang="en-US" sz="4000" dirty="0">
                <a:latin typeface="TH Sarabun New" pitchFamily="34" charset="-34"/>
                <a:cs typeface="TH Sarabun New" pitchFamily="34" charset="-34"/>
              </a:rPr>
            </a:br>
            <a:r>
              <a:rPr lang="th-TH" sz="4000" b="1" dirty="0">
                <a:latin typeface="TH Sarabun New" pitchFamily="34" charset="-34"/>
                <a:cs typeface="TH Sarabun New" pitchFamily="34" charset="-34"/>
              </a:rPr>
              <a:t>ภาควิชาวิศวกรรมคอมพิวเตอร์ คณะวิศวกรรมศาสตร์</a:t>
            </a:r>
            <a:br>
              <a:rPr lang="th-TH" sz="4000" b="1" dirty="0">
                <a:latin typeface="TH Sarabun New" pitchFamily="34" charset="-34"/>
                <a:cs typeface="TH Sarabun New" pitchFamily="34" charset="-34"/>
              </a:rPr>
            </a:br>
            <a:r>
              <a:rPr lang="th-TH" sz="4000" b="1" dirty="0">
                <a:latin typeface="TH Sarabun New" pitchFamily="34" charset="-34"/>
                <a:cs typeface="TH Sarabun New" pitchFamily="34" charset="-34"/>
              </a:rPr>
              <a:t>มหาวิทยาลัยขอนแก่น</a:t>
            </a:r>
            <a:endParaRPr lang="en-US" sz="4000" b="1" dirty="0"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208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0" y="-15177"/>
            <a:ext cx="53495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ส่วนประกอบของระบบ </a:t>
            </a:r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endParaRPr lang="en-US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57275"/>
            <a:ext cx="7962441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368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5600" y="-24107"/>
            <a:ext cx="3610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ประโยชน์ของ </a:t>
            </a:r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endParaRPr lang="en-US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2000" y="721468"/>
            <a:ext cx="7467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ทำให้อุปกรณ์เครื่องใช้หรือเครื่องจักรสามารถติดต่อสื่อการกันได้โดยตรง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มนุษย์ใช้งานอุปกรณ์ต่างได้สะดวกขึ้น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มีการเก็บข้อมูลการใช้งานตลอดเวลาโดยอัตโนมัติ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ช่วยพัฒนาระบบ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AI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ให้ดีขึ้น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35" y="2362200"/>
            <a:ext cx="4463219" cy="4321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015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90800" y="-9516"/>
            <a:ext cx="4439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มข. กับการพัฒนา</a:t>
            </a:r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endParaRPr lang="en-US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89" y="990600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Smart City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0" y="1447800"/>
            <a:ext cx="7467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ระบบตรวจจับการฝ่าฝืนสัญญานไฟจราจรอัตโนมัติ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ระบบตรวจจับไม่สวมหมวกนิรภัยอัตโนมัติ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ระบบควบคุมสัญญานไฟจราจรตามปริมาณรถ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ถังขยะอัจฉริยะ (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Smart bin)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ลานจอดรถอัจฉริยะ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(Smart parking)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เซ็นเซอร์ตรวจสอบมลพิษและสภาพอากาศ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PM2.5</a:t>
            </a:r>
          </a:p>
        </p:txBody>
      </p:sp>
      <p:sp>
        <p:nvSpPr>
          <p:cNvPr id="9" name="Rectangle 8"/>
          <p:cNvSpPr/>
          <p:nvPr/>
        </p:nvSpPr>
        <p:spPr>
          <a:xfrm>
            <a:off x="755515" y="4572000"/>
            <a:ext cx="7467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แปลงปลูกผักอัจฉริยะ (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Smart farm)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5280" y="4083386"/>
            <a:ext cx="1614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Agriculture</a:t>
            </a:r>
          </a:p>
        </p:txBody>
      </p:sp>
    </p:spTree>
    <p:extLst>
      <p:ext uri="{BB962C8B-B14F-4D97-AF65-F5344CB8AC3E}">
        <p14:creationId xmlns:p14="http://schemas.microsoft.com/office/powerpoint/2010/main" val="394058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73772" y="5636810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https://sites.google.com/view/pm25smartsensor/dashboard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9"/>
          <a:stretch/>
        </p:blipFill>
        <p:spPr bwMode="auto">
          <a:xfrm>
            <a:off x="1140372" y="666093"/>
            <a:ext cx="7010400" cy="49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47800" y="19762"/>
            <a:ext cx="68339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เซ็นเซอร์ตรวจสอบมลพิษและสภาพอากาศ 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PM2.5) </a:t>
            </a:r>
          </a:p>
        </p:txBody>
      </p:sp>
    </p:spTree>
    <p:extLst>
      <p:ext uri="{BB962C8B-B14F-4D97-AF65-F5344CB8AC3E}">
        <p14:creationId xmlns:p14="http://schemas.microsoft.com/office/powerpoint/2010/main" val="204116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4"/>
          <a:stretch/>
        </p:blipFill>
        <p:spPr bwMode="auto">
          <a:xfrm>
            <a:off x="914400" y="647239"/>
            <a:ext cx="7086601" cy="4959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47800" y="19762"/>
            <a:ext cx="68339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เซ็นเซอร์ตรวจสอบมลพิษและสภาพอากาศ 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PM2.5) </a:t>
            </a:r>
          </a:p>
        </p:txBody>
      </p:sp>
    </p:spTree>
    <p:extLst>
      <p:ext uri="{BB962C8B-B14F-4D97-AF65-F5344CB8AC3E}">
        <p14:creationId xmlns:p14="http://schemas.microsoft.com/office/powerpoint/2010/main" val="111062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47800" y="19762"/>
            <a:ext cx="68339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เซ็นเซอร์ตรวจสอบมลพิษและสภาพอากาศ 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PM2.5) 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7620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ใช้เทคโนโลยี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Wi-Fi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95072" y="1946328"/>
            <a:ext cx="1447800" cy="798493"/>
            <a:chOff x="1295400" y="1792307"/>
            <a:chExt cx="1447800" cy="798493"/>
          </a:xfrm>
        </p:grpSpPr>
        <p:sp>
          <p:nvSpPr>
            <p:cNvPr id="7" name="Oval 6"/>
            <p:cNvSpPr/>
            <p:nvPr/>
          </p:nvSpPr>
          <p:spPr>
            <a:xfrm>
              <a:off x="1295400" y="1792307"/>
              <a:ext cx="1447800" cy="798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00200" y="1981200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Sensor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4800" y="3209199"/>
            <a:ext cx="1447800" cy="798493"/>
            <a:chOff x="1295400" y="3048000"/>
            <a:chExt cx="1447800" cy="798493"/>
          </a:xfrm>
        </p:grpSpPr>
        <p:sp>
          <p:nvSpPr>
            <p:cNvPr id="8" name="Oval 7"/>
            <p:cNvSpPr/>
            <p:nvPr/>
          </p:nvSpPr>
          <p:spPr>
            <a:xfrm>
              <a:off x="1295400" y="3048000"/>
              <a:ext cx="1447800" cy="798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00200" y="3236893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Sensor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5072" y="5536911"/>
            <a:ext cx="1447800" cy="798493"/>
            <a:chOff x="1295400" y="3048000"/>
            <a:chExt cx="1447800" cy="798493"/>
          </a:xfrm>
        </p:grpSpPr>
        <p:sp>
          <p:nvSpPr>
            <p:cNvPr id="13" name="Oval 12"/>
            <p:cNvSpPr/>
            <p:nvPr/>
          </p:nvSpPr>
          <p:spPr>
            <a:xfrm>
              <a:off x="1295400" y="3048000"/>
              <a:ext cx="1447800" cy="798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00200" y="3236893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Sensor</a:t>
              </a:r>
            </a:p>
          </p:txBody>
        </p:sp>
      </p:grpSp>
      <p:cxnSp>
        <p:nvCxnSpPr>
          <p:cNvPr id="16" name="Straight Connector 15"/>
          <p:cNvCxnSpPr/>
          <p:nvPr/>
        </p:nvCxnSpPr>
        <p:spPr>
          <a:xfrm flipH="1">
            <a:off x="996173" y="4191000"/>
            <a:ext cx="9373" cy="12192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76272" y="2172510"/>
            <a:ext cx="175260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Microcontroller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76272" y="3423780"/>
            <a:ext cx="175260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Microcontroller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22770" y="5751493"/>
            <a:ext cx="175260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Microcontroller</a:t>
            </a:r>
          </a:p>
        </p:txBody>
      </p:sp>
      <p:cxnSp>
        <p:nvCxnSpPr>
          <p:cNvPr id="21" name="Straight Arrow Connector 20"/>
          <p:cNvCxnSpPr>
            <a:stCxn id="7" idx="6"/>
          </p:cNvCxnSpPr>
          <p:nvPr/>
        </p:nvCxnSpPr>
        <p:spPr>
          <a:xfrm>
            <a:off x="1742872" y="2345575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771144" y="3608446"/>
            <a:ext cx="496111" cy="266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742872" y="5931705"/>
            <a:ext cx="479898" cy="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Watis Leelapatra\AppData\Local\Microsoft\Windows\INetCache\IE\CE9QSUVW\718px-Tower_torre_pc_clon_server.svg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854055"/>
            <a:ext cx="1316881" cy="187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Lightning Bolt 26"/>
          <p:cNvSpPr/>
          <p:nvPr/>
        </p:nvSpPr>
        <p:spPr>
          <a:xfrm>
            <a:off x="4114800" y="2319887"/>
            <a:ext cx="1002639" cy="29475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ightning Bolt 28"/>
          <p:cNvSpPr/>
          <p:nvPr/>
        </p:nvSpPr>
        <p:spPr>
          <a:xfrm>
            <a:off x="4114799" y="3581399"/>
            <a:ext cx="1002639" cy="316405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ghtning Bolt 29"/>
          <p:cNvSpPr/>
          <p:nvPr/>
        </p:nvSpPr>
        <p:spPr>
          <a:xfrm rot="18515028">
            <a:off x="4111878" y="5638179"/>
            <a:ext cx="679799" cy="58705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3179324" y="4044402"/>
            <a:ext cx="1" cy="151239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Watis Leelapatra\AppData\Local\Microsoft\Windows\INetCache\IE\CE9QSUVW\router-separate-accesspoint[1]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9" r="8795"/>
          <a:stretch/>
        </p:blipFill>
        <p:spPr bwMode="auto">
          <a:xfrm>
            <a:off x="5175115" y="1939199"/>
            <a:ext cx="603115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Users\Watis Leelapatra\AppData\Local\Microsoft\Windows\INetCache\IE\CE9QSUVW\router-separate-accesspoint[1]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8" r="9601"/>
          <a:stretch/>
        </p:blipFill>
        <p:spPr bwMode="auto">
          <a:xfrm>
            <a:off x="5175115" y="3209199"/>
            <a:ext cx="603115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 descr="C:\Users\Watis Leelapatra\AppData\Local\Microsoft\Windows\INetCache\IE\CE9QSUVW\router-separate-accesspoint[1]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17" r="8564"/>
          <a:stretch/>
        </p:blipFill>
        <p:spPr bwMode="auto">
          <a:xfrm>
            <a:off x="4978008" y="5301159"/>
            <a:ext cx="660792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/>
          <p:cNvCxnSpPr/>
          <p:nvPr/>
        </p:nvCxnSpPr>
        <p:spPr>
          <a:xfrm>
            <a:off x="5494772" y="2554744"/>
            <a:ext cx="56718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546785" y="3868233"/>
            <a:ext cx="515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5363581" y="5931705"/>
            <a:ext cx="698372" cy="44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061953" y="2541842"/>
            <a:ext cx="0" cy="33898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061953" y="3874585"/>
            <a:ext cx="1481847" cy="232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467600" y="4800600"/>
            <a:ext cx="12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371706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1141274"/>
            <a:ext cx="822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ใช้เทคโนโลยี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NB-</a:t>
            </a: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(Narrow Band </a:t>
            </a: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ร่วมมือระหว่าง มข. และ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AIS 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2438400"/>
            <a:ext cx="4025900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532" y="2438400"/>
            <a:ext cx="43434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09800" y="21045"/>
            <a:ext cx="55402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ลานจอดรถอัจฉริยะ (</a:t>
            </a: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Smart parking)</a:t>
            </a:r>
          </a:p>
        </p:txBody>
      </p:sp>
    </p:spTree>
    <p:extLst>
      <p:ext uri="{BB962C8B-B14F-4D97-AF65-F5344CB8AC3E}">
        <p14:creationId xmlns:p14="http://schemas.microsoft.com/office/powerpoint/2010/main" val="30445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09800" y="21045"/>
            <a:ext cx="55402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ลานจอดรถอัจฉริยะ (</a:t>
            </a: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Smart parking)</a:t>
            </a:r>
          </a:p>
        </p:txBody>
      </p:sp>
    </p:spTree>
    <p:extLst>
      <p:ext uri="{BB962C8B-B14F-4D97-AF65-F5344CB8AC3E}">
        <p14:creationId xmlns:p14="http://schemas.microsoft.com/office/powerpoint/2010/main" val="54916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96" y="990599"/>
            <a:ext cx="6634604" cy="497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09800" y="21045"/>
            <a:ext cx="55402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ลานจอดรถอัจฉริยะ (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Smart parking)</a:t>
            </a:r>
          </a:p>
        </p:txBody>
      </p:sp>
    </p:spTree>
    <p:extLst>
      <p:ext uri="{BB962C8B-B14F-4D97-AF65-F5344CB8AC3E}">
        <p14:creationId xmlns:p14="http://schemas.microsoft.com/office/powerpoint/2010/main" val="213551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19" y="3808909"/>
            <a:ext cx="4102100" cy="272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09800"/>
            <a:ext cx="3785419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19" y="914400"/>
            <a:ext cx="4102100" cy="272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516422" y="17282"/>
            <a:ext cx="42530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ถังขยะอัจฉริยะ (</a:t>
            </a: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Smart bin)</a:t>
            </a:r>
          </a:p>
        </p:txBody>
      </p:sp>
    </p:spTree>
    <p:extLst>
      <p:ext uri="{BB962C8B-B14F-4D97-AF65-F5344CB8AC3E}">
        <p14:creationId xmlns:p14="http://schemas.microsoft.com/office/powerpoint/2010/main" val="21193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838200"/>
            <a:ext cx="4800600" cy="2700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5600" y="-24107"/>
            <a:ext cx="26933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คืออะไร</a:t>
            </a:r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3668000"/>
            <a:ext cx="8534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TH Sarabun New" pitchFamily="34" charset="-34"/>
                <a:cs typeface="TH Sarabun New" pitchFamily="34" charset="-34"/>
              </a:rPr>
              <a:t>IoT</a:t>
            </a:r>
            <a:r>
              <a:rPr lang="en-US" sz="3200" dirty="0">
                <a:latin typeface="TH Sarabun New" pitchFamily="34" charset="-34"/>
                <a:cs typeface="TH Sarabun New" pitchFamily="34" charset="-34"/>
              </a:rPr>
              <a:t> (Internet of Things) </a:t>
            </a: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อินเตอร์เน็ทของสรรพสิ่ง เป็นระบบประกอบด้วยอุปกรณ์ที่สามารถสื่อสารข้อมูลผ่านอินเตอร์เน็ทได้ โดยอุปกรณ์เหล่านี้จะประกอบด้วย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  <a:p>
            <a:r>
              <a:rPr lang="en-US" sz="3200" dirty="0">
                <a:latin typeface="TH Sarabun New" pitchFamily="34" charset="-34"/>
                <a:cs typeface="TH Sarabun New" pitchFamily="34" charset="-34"/>
              </a:rPr>
              <a:t>	* </a:t>
            </a: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ตัวตรวจวัดหรือเซ็นเซอร์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  <a:p>
            <a:r>
              <a:rPr lang="en-US" sz="3200" dirty="0">
                <a:latin typeface="TH Sarabun New" pitchFamily="34" charset="-34"/>
                <a:cs typeface="TH Sarabun New" pitchFamily="34" charset="-34"/>
              </a:rPr>
              <a:t>	* </a:t>
            </a: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โปรแกรมหรือซอฟต์แวร์ควบคุมการทำงาน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4937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0" y="7856"/>
            <a:ext cx="53944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แปลงปลูกผักอัจฉริยะ (</a:t>
            </a: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Smart farm)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5" y="710296"/>
            <a:ext cx="3894667" cy="2190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61" y="3050263"/>
            <a:ext cx="5520267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0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0" y="7856"/>
            <a:ext cx="53944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แปลงปลูกผักอัจฉริยะ (</a:t>
            </a: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Smart farm)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21631" y="2011152"/>
            <a:ext cx="5280772" cy="29704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66"/>
          <a:stretch/>
        </p:blipFill>
        <p:spPr>
          <a:xfrm rot="5400000">
            <a:off x="-475588" y="2245971"/>
            <a:ext cx="5135031" cy="2355055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600200" y="1219200"/>
            <a:ext cx="6858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14" idx="0"/>
          </p:cNvCxnSpPr>
          <p:nvPr/>
        </p:nvCxnSpPr>
        <p:spPr>
          <a:xfrm flipV="1">
            <a:off x="1943100" y="855982"/>
            <a:ext cx="2933699" cy="3632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4" idx="3"/>
          </p:cNvCxnSpPr>
          <p:nvPr/>
        </p:nvCxnSpPr>
        <p:spPr>
          <a:xfrm>
            <a:off x="1700633" y="1804567"/>
            <a:ext cx="3176166" cy="43266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19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0" y="7856"/>
            <a:ext cx="53944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แปลงปลูกผักอัจฉริยะ (</a:t>
            </a: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Smart farm)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24250" y="1843323"/>
            <a:ext cx="5486398" cy="30860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70934" y="1828506"/>
            <a:ext cx="5418667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8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0" y="7856"/>
            <a:ext cx="53944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แปลงปลูกผักอัจฉริยะ (</a:t>
            </a: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Smart farm)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8" y="2971800"/>
            <a:ext cx="1981200" cy="202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90352" y="5366266"/>
            <a:ext cx="151195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Soil RH sensor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066800" y="4800600"/>
            <a:ext cx="0" cy="53340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524000" y="4800600"/>
            <a:ext cx="0" cy="53340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271409" y="4800600"/>
            <a:ext cx="0" cy="53340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97354" y="1905000"/>
            <a:ext cx="69794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Temp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97354" y="1371600"/>
            <a:ext cx="64100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Light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33800" y="2971800"/>
            <a:ext cx="164474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Microcontroller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114800" y="2133600"/>
            <a:ext cx="0" cy="838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944301" y="1556266"/>
            <a:ext cx="0" cy="141553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995302" y="2133600"/>
            <a:ext cx="211949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938363" y="1556266"/>
            <a:ext cx="300593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961604" y="3429000"/>
            <a:ext cx="0" cy="212193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3"/>
          </p:cNvCxnSpPr>
          <p:nvPr/>
        </p:nvCxnSpPr>
        <p:spPr>
          <a:xfrm>
            <a:off x="2402304" y="5550932"/>
            <a:ext cx="254199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Watis Leelapatra\AppData\Local\Microsoft\Windows\INetCache\IE\X6OGUTFX\water-pump-835344_960_72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987110"/>
            <a:ext cx="1423988" cy="94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>
            <a:off x="4121426" y="3352800"/>
            <a:ext cx="0" cy="838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42186" y="4890917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Pump</a:t>
            </a:r>
          </a:p>
        </p:txBody>
      </p:sp>
      <p:sp>
        <p:nvSpPr>
          <p:cNvPr id="33" name="Cloud 32"/>
          <p:cNvSpPr/>
          <p:nvPr/>
        </p:nvSpPr>
        <p:spPr>
          <a:xfrm>
            <a:off x="5943600" y="2661166"/>
            <a:ext cx="1676400" cy="9906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410200" y="3156466"/>
            <a:ext cx="457200" cy="0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 descr="C:\Users\Watis Leelapatra\AppData\Local\Microsoft\Windows\INetCache\IE\X6OGUTFX\iphone-2464968_960_72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424946"/>
            <a:ext cx="2227474" cy="167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/>
          <p:cNvCxnSpPr/>
          <p:nvPr/>
        </p:nvCxnSpPr>
        <p:spPr>
          <a:xfrm>
            <a:off x="6858000" y="3771900"/>
            <a:ext cx="609600" cy="1181100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867400" y="1951166"/>
            <a:ext cx="2465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Cloud</a:t>
            </a:r>
          </a:p>
          <a:p>
            <a:r>
              <a:rPr lang="en-US" dirty="0"/>
              <a:t>(</a:t>
            </a:r>
            <a:r>
              <a:rPr lang="en-US" dirty="0" err="1"/>
              <a:t>Server+Database+Web</a:t>
            </a:r>
            <a:r>
              <a:rPr lang="en-US" dirty="0"/>
              <a:t>)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913025" y="3341132"/>
            <a:ext cx="284052" cy="369332"/>
            <a:chOff x="5410200" y="1143000"/>
            <a:chExt cx="284052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5410200" y="1143000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5437926" y="1242391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928359" y="3771900"/>
            <a:ext cx="284052" cy="369332"/>
            <a:chOff x="5410200" y="1143000"/>
            <a:chExt cx="284052" cy="369332"/>
          </a:xfrm>
        </p:grpSpPr>
        <p:sp>
          <p:nvSpPr>
            <p:cNvPr id="50" name="TextBox 49"/>
            <p:cNvSpPr txBox="1"/>
            <p:nvPr/>
          </p:nvSpPr>
          <p:spPr>
            <a:xfrm>
              <a:off x="5410200" y="1143000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5437926" y="1242391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937428" y="4365871"/>
            <a:ext cx="284052" cy="369332"/>
            <a:chOff x="5410200" y="1143000"/>
            <a:chExt cx="284052" cy="369332"/>
          </a:xfrm>
        </p:grpSpPr>
        <p:sp>
          <p:nvSpPr>
            <p:cNvPr id="53" name="TextBox 52"/>
            <p:cNvSpPr txBox="1"/>
            <p:nvPr/>
          </p:nvSpPr>
          <p:spPr>
            <a:xfrm>
              <a:off x="5410200" y="1143000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5437926" y="1242391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>
            <a:off x="2636928" y="3525798"/>
            <a:ext cx="314197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2614162" y="3987110"/>
            <a:ext cx="314197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2632229" y="4596776"/>
            <a:ext cx="314197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169351" y="3544811"/>
            <a:ext cx="244255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184685" y="3987110"/>
            <a:ext cx="244255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211189" y="4579562"/>
            <a:ext cx="370211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413606" y="3554823"/>
            <a:ext cx="0" cy="1041953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3055051" y="3156466"/>
            <a:ext cx="0" cy="23443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8" idx="1"/>
          </p:cNvCxnSpPr>
          <p:nvPr/>
        </p:nvCxnSpPr>
        <p:spPr>
          <a:xfrm>
            <a:off x="3055051" y="3156466"/>
            <a:ext cx="67874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761730" y="4717326"/>
            <a:ext cx="936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Solinoid</a:t>
            </a:r>
            <a:endParaRPr lang="en-US" dirty="0"/>
          </a:p>
          <a:p>
            <a:r>
              <a:rPr lang="en-US" dirty="0"/>
              <a:t>Valve</a:t>
            </a:r>
          </a:p>
        </p:txBody>
      </p:sp>
    </p:spTree>
    <p:extLst>
      <p:ext uri="{BB962C8B-B14F-4D97-AF65-F5344CB8AC3E}">
        <p14:creationId xmlns:p14="http://schemas.microsoft.com/office/powerpoint/2010/main" val="46702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1"/>
          <p:cNvSpPr txBox="1">
            <a:spLocks noChangeArrowheads="1"/>
          </p:cNvSpPr>
          <p:nvPr/>
        </p:nvSpPr>
        <p:spPr bwMode="auto">
          <a:xfrm>
            <a:off x="456481" y="0"/>
            <a:ext cx="8228160" cy="913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5595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แนะนำไมโครคอนโทรลเลอร์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31200" y="1066800"/>
            <a:ext cx="8660400" cy="5426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57474" rIns="81639" bIns="4082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ไมโครคอนโทรลเลอร์เป็นคอมพิวเตอร์ขนาดเล็กบรรจุอยู่ในแผงวงจรรวม (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IC)</a:t>
            </a: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</a:p>
          <a:p>
            <a:pPr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ประกอบด้วย</a:t>
            </a:r>
            <a:endParaRPr lang="en-US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หน่วยประมวลผล 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(CPU)</a:t>
            </a: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หน่วยความจำ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(RAM / ROM / Flash)</a:t>
            </a: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ช่องสัญญาณข้อมูลเข้า-ออก (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I/O ports</a:t>
            </a: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)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วงจรประกอบอื่นๆ เช่น 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USB, I2C, SPI, ADC</a:t>
            </a:r>
          </a:p>
          <a:p>
            <a:pPr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</a:pPr>
            <a:endParaRPr lang="th-TH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ไมโครคอนโทรลเลอร์มีหลายผู้ผลิต</a:t>
            </a:r>
            <a:endParaRPr lang="en-US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Atmel: AVR</a:t>
            </a: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ARM </a:t>
            </a: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Tensilica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(ESP8266, ESP32)</a:t>
            </a:r>
          </a:p>
          <a:p>
            <a:pPr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</a:pPr>
            <a:endParaRPr lang="th-TH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มีการนำมาใช้งานที่หลากหลาย อาทิ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:</a:t>
            </a: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เครื่องใช้ไฟฟ้าต่างๆ</a:t>
            </a:r>
            <a:endParaRPr lang="en-US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ในรถยนต์</a:t>
            </a:r>
            <a:endParaRPr lang="en-US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หุ่นยนต์และระบบควบคุมในโรงงาน</a:t>
            </a:r>
            <a:endParaRPr lang="en-US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814" y="3429000"/>
            <a:ext cx="3776400" cy="2210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15257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"/>
          <p:cNvSpPr txBox="1">
            <a:spLocks noChangeArrowheads="1"/>
          </p:cNvSpPr>
          <p:nvPr/>
        </p:nvSpPr>
        <p:spPr bwMode="auto">
          <a:xfrm>
            <a:off x="397440" y="12962"/>
            <a:ext cx="8228160" cy="567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5595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ESP8266 (Node MCU)</a:t>
            </a: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470881" y="874172"/>
            <a:ext cx="8405280" cy="2112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marL="363538" indent="-255588"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marL="450850" indent="-342900">
              <a:spcBef>
                <a:spcPts val="363"/>
              </a:spcBef>
              <a:buClr>
                <a:srgbClr val="2DA2BF"/>
              </a:buClr>
              <a:buFont typeface="Arial" pitchFamily="34" charset="0"/>
              <a:buChar char="•"/>
              <a:defRPr/>
            </a:pPr>
            <a:r>
              <a:rPr lang="th-TH" sz="4000" dirty="0">
                <a:latin typeface="TH Sarabun New" pitchFamily="34" charset="-34"/>
                <a:cs typeface="TH Sarabun New" pitchFamily="34" charset="-34"/>
              </a:rPr>
              <a:t>เป็นไมโครคอนโทรลเลอร์สำหรับการพัฒนาระบบ </a:t>
            </a:r>
            <a:r>
              <a:rPr lang="en-US" sz="4000" dirty="0" err="1">
                <a:latin typeface="TH Sarabun New" pitchFamily="34" charset="-34"/>
                <a:cs typeface="TH Sarabun New" pitchFamily="34" charset="-34"/>
              </a:rPr>
              <a:t>IoT</a:t>
            </a:r>
            <a:endParaRPr lang="en-US" sz="4000" dirty="0">
              <a:latin typeface="TH Sarabun New" pitchFamily="34" charset="-34"/>
              <a:cs typeface="TH Sarabun New" pitchFamily="34" charset="-34"/>
            </a:endParaRPr>
          </a:p>
          <a:p>
            <a:pPr marL="450850" indent="-342900">
              <a:spcBef>
                <a:spcPts val="363"/>
              </a:spcBef>
              <a:buClr>
                <a:srgbClr val="2DA2BF"/>
              </a:buClr>
              <a:buFont typeface="Arial" pitchFamily="34" charset="0"/>
              <a:buChar char="•"/>
              <a:defRPr/>
            </a:pPr>
            <a:r>
              <a:rPr lang="th-TH" sz="4000" dirty="0">
                <a:latin typeface="TH Sarabun New" pitchFamily="34" charset="-34"/>
                <a:cs typeface="TH Sarabun New" pitchFamily="34" charset="-34"/>
              </a:rPr>
              <a:t>เขียนโปรแกรมโดยใช้ภาษา </a:t>
            </a:r>
            <a:r>
              <a:rPr lang="en-US" sz="4000" dirty="0">
                <a:latin typeface="TH Sarabun New" pitchFamily="34" charset="-34"/>
                <a:cs typeface="TH Sarabun New" pitchFamily="34" charset="-34"/>
              </a:rPr>
              <a:t>C/C++ </a:t>
            </a:r>
            <a:r>
              <a:rPr lang="th-TH" sz="4000" dirty="0">
                <a:latin typeface="TH Sarabun New" pitchFamily="34" charset="-34"/>
                <a:cs typeface="TH Sarabun New" pitchFamily="34" charset="-34"/>
              </a:rPr>
              <a:t>หรือ </a:t>
            </a:r>
            <a:r>
              <a:rPr lang="en-US" sz="4000" dirty="0">
                <a:latin typeface="TH Sarabun New" pitchFamily="34" charset="-34"/>
                <a:cs typeface="TH Sarabun New" pitchFamily="34" charset="-34"/>
              </a:rPr>
              <a:t>Python</a:t>
            </a:r>
          </a:p>
          <a:p>
            <a:pPr marL="450850" indent="-342900">
              <a:spcBef>
                <a:spcPts val="363"/>
              </a:spcBef>
              <a:buClr>
                <a:srgbClr val="2DA2BF"/>
              </a:buClr>
              <a:buFont typeface="Arial" pitchFamily="34" charset="0"/>
              <a:buChar char="•"/>
              <a:defRPr/>
            </a:pPr>
            <a:r>
              <a:rPr lang="th-TH" sz="4000" dirty="0">
                <a:latin typeface="TH Sarabun New" pitchFamily="34" charset="-34"/>
                <a:cs typeface="TH Sarabun New" pitchFamily="34" charset="-34"/>
              </a:rPr>
              <a:t>ใช้งานร่วมกับ </a:t>
            </a:r>
            <a:r>
              <a:rPr lang="en-US" sz="4000" dirty="0" err="1">
                <a:latin typeface="TH Sarabun New" pitchFamily="34" charset="-34"/>
                <a:cs typeface="TH Sarabun New" pitchFamily="34" charset="-34"/>
              </a:rPr>
              <a:t>Arduino</a:t>
            </a:r>
            <a:r>
              <a:rPr lang="en-US" sz="4000" dirty="0">
                <a:latin typeface="TH Sarabun New" pitchFamily="34" charset="-34"/>
                <a:cs typeface="TH Sarabun New" pitchFamily="34" charset="-34"/>
              </a:rPr>
              <a:t> IDE </a:t>
            </a:r>
            <a:r>
              <a:rPr lang="th-TH" sz="4000" dirty="0">
                <a:latin typeface="TH Sarabun New" pitchFamily="34" charset="-34"/>
                <a:cs typeface="TH Sarabun New" pitchFamily="34" charset="-34"/>
              </a:rPr>
              <a:t>ได้</a:t>
            </a:r>
            <a:endParaRPr lang="en-US" sz="4000" dirty="0">
              <a:latin typeface="TH Sarabun New" pitchFamily="34" charset="-34"/>
              <a:cs typeface="TH Sarabun New" pitchFamily="34" charset="-34"/>
            </a:endParaRPr>
          </a:p>
          <a:p>
            <a:pPr marL="443702" indent="-342900">
              <a:spcBef>
                <a:spcPts val="363"/>
              </a:spcBef>
              <a:buFont typeface="Arial" pitchFamily="34" charset="0"/>
              <a:buChar char="•"/>
              <a:defRPr/>
            </a:pPr>
            <a:endParaRPr lang="en-US" sz="4000" dirty="0"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2" name="Picture 2" descr="ESP8285 NodeMCU-M Development Board ESP-M2 Compatible with NodeMCU | SP  MicroTech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8" t="14390" r="3880" b="14092"/>
          <a:stretch/>
        </p:blipFill>
        <p:spPr bwMode="auto">
          <a:xfrm>
            <a:off x="2282207" y="2895600"/>
            <a:ext cx="4579585" cy="358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3304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2209819" y="5281"/>
            <a:ext cx="4724362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การจัดขาของ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Node MCU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B559EC-0CEA-4205-97FD-B40ED8767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1" r="19780"/>
          <a:stretch/>
        </p:blipFill>
        <p:spPr>
          <a:xfrm>
            <a:off x="2514600" y="1524000"/>
            <a:ext cx="4267201" cy="46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149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"/>
          <p:cNvSpPr txBox="1">
            <a:spLocks noChangeArrowheads="1"/>
          </p:cNvSpPr>
          <p:nvPr/>
        </p:nvSpPr>
        <p:spPr bwMode="auto">
          <a:xfrm>
            <a:off x="919401" y="14335"/>
            <a:ext cx="7305197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คำอธิบายขาต่อสำหรับใช้งาน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Node MCU</a:t>
            </a:r>
          </a:p>
        </p:txBody>
      </p:sp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456481" y="990824"/>
            <a:ext cx="8458560" cy="3108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5V &amp; 3.3V 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เป็นขาที่จ่ายแรงดัน</a:t>
            </a:r>
            <a:r>
              <a:rPr lang="th-TH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5V 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และ</a:t>
            </a:r>
            <a:r>
              <a:rPr lang="en-US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3.3V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ใช้สำหรับจ่ายไฟให้กับวงจรภายนอก</a:t>
            </a:r>
            <a:endParaRPr lang="en-US" sz="28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GND</a:t>
            </a:r>
            <a:r>
              <a:rPr lang="th-TH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เป็นขาแรงดันอ้างอิง (ระดับแรงดัน 0</a:t>
            </a:r>
            <a:r>
              <a:rPr lang="en-US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V)</a:t>
            </a: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Reset 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ขารีเซตการทำงานของบอร์ด</a:t>
            </a:r>
            <a:endParaRPr lang="en-US" sz="28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Vin</a:t>
            </a:r>
            <a:r>
              <a:rPr lang="th-TH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เป็นขาที่จ่ายแรงดันไฟเลี้ยงเข้ามาให้บอร์ด</a:t>
            </a:r>
            <a:endParaRPr lang="en-US" sz="28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RXD</a:t>
            </a:r>
            <a:r>
              <a:rPr lang="en-US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และ</a:t>
            </a:r>
            <a:r>
              <a:rPr lang="en-US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TXD</a:t>
            </a:r>
            <a:r>
              <a:rPr lang="en-US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เป็นขารับและส่งข้อมูลระหว่างบอร์ดและคอมพิวเตอร์</a:t>
            </a:r>
            <a:endParaRPr lang="en-US" sz="28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A0</a:t>
            </a:r>
            <a:r>
              <a:rPr lang="en-US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เป็นขารับสัญญาณแอนะลอกจากภายนอก</a:t>
            </a: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D0, D1, …, D8</a:t>
            </a:r>
            <a:r>
              <a:rPr lang="en-US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เป็นขารับส่งสัญญาณดิจิทัล</a:t>
            </a:r>
            <a:endParaRPr lang="en-US" sz="28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731798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9379165-0FFA-4D8C-AD0D-9046EDE73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0"/>
            <a:ext cx="7772400" cy="685800"/>
          </a:xfrm>
        </p:spPr>
        <p:txBody>
          <a:bodyPr>
            <a:no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การต่อวงจรเพื่อใช้งาน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Node MCU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A67D84-4B8B-4B40-B727-8AFC2D90FC8E}"/>
              </a:ext>
            </a:extLst>
          </p:cNvPr>
          <p:cNvSpPr/>
          <p:nvPr/>
        </p:nvSpPr>
        <p:spPr>
          <a:xfrm>
            <a:off x="152400" y="762000"/>
            <a:ext cx="8915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ต่อวงจรบน </a:t>
            </a:r>
            <a:r>
              <a:rPr lang="en-US" sz="3200" dirty="0">
                <a:latin typeface="TH Sarabun New" pitchFamily="34" charset="-34"/>
                <a:cs typeface="TH Sarabun New" pitchFamily="34" charset="-34"/>
              </a:rPr>
              <a:t>Prototyping </a:t>
            </a: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บอร์ด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ภายใน </a:t>
            </a:r>
            <a:r>
              <a:rPr lang="en-US" sz="3200" dirty="0">
                <a:latin typeface="TH Sarabun New" pitchFamily="34" charset="-34"/>
                <a:cs typeface="TH Sarabun New" pitchFamily="34" charset="-34"/>
              </a:rPr>
              <a:t>prototyping </a:t>
            </a: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บอร์ดจะมีตัวนำเชื่อมจุดต่างๆ ไว้ให้แล้ว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ด้านบนและล่างอย่างละ 2 แถว เชื่อมต่อตามแนวนอน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ตรงกลางเชื่อมต่อตามแนวตั้ง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 t="6781" r="32038" b="5674"/>
          <a:stretch/>
        </p:blipFill>
        <p:spPr bwMode="auto">
          <a:xfrm>
            <a:off x="3581400" y="2741885"/>
            <a:ext cx="5127734" cy="3460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3988673" y="3231930"/>
            <a:ext cx="4008386" cy="0"/>
          </a:xfrm>
          <a:prstGeom prst="line">
            <a:avLst/>
          </a:prstGeom>
          <a:ln w="38100">
            <a:solidFill>
              <a:schemeClr val="accent1">
                <a:lumMod val="50000"/>
                <a:alpha val="5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982107" y="3364626"/>
            <a:ext cx="4014952" cy="0"/>
          </a:xfrm>
          <a:prstGeom prst="line">
            <a:avLst/>
          </a:prstGeom>
          <a:ln w="38100">
            <a:solidFill>
              <a:schemeClr val="accent1">
                <a:lumMod val="50000"/>
                <a:alpha val="5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949262" y="5791200"/>
            <a:ext cx="4047797" cy="0"/>
          </a:xfrm>
          <a:prstGeom prst="line">
            <a:avLst/>
          </a:prstGeom>
          <a:ln w="38100">
            <a:solidFill>
              <a:schemeClr val="accent1">
                <a:lumMod val="50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949262" y="5927834"/>
            <a:ext cx="4047797" cy="0"/>
          </a:xfrm>
          <a:prstGeom prst="line">
            <a:avLst/>
          </a:prstGeom>
          <a:ln w="38100">
            <a:solidFill>
              <a:schemeClr val="accent1">
                <a:lumMod val="50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949262" y="3733800"/>
            <a:ext cx="0" cy="685800"/>
          </a:xfrm>
          <a:prstGeom prst="line">
            <a:avLst/>
          </a:prstGeom>
          <a:ln w="38100">
            <a:solidFill>
              <a:srgbClr val="C00000">
                <a:alpha val="5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42695" y="4724400"/>
            <a:ext cx="0" cy="685800"/>
          </a:xfrm>
          <a:prstGeom prst="line">
            <a:avLst/>
          </a:prstGeom>
          <a:ln w="38100">
            <a:solidFill>
              <a:srgbClr val="FF0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83272" y="4724400"/>
            <a:ext cx="0" cy="685800"/>
          </a:xfrm>
          <a:prstGeom prst="line">
            <a:avLst/>
          </a:prstGeom>
          <a:ln w="38100">
            <a:solidFill>
              <a:srgbClr val="FF0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30410" y="4724400"/>
            <a:ext cx="0" cy="685800"/>
          </a:xfrm>
          <a:prstGeom prst="line">
            <a:avLst/>
          </a:prstGeom>
          <a:ln w="38100">
            <a:solidFill>
              <a:srgbClr val="FF0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04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38200" y="0"/>
            <a:ext cx="7772400" cy="685800"/>
          </a:xfrm>
        </p:spPr>
        <p:txBody>
          <a:bodyPr>
            <a:no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ซอฟต์แวร์สำหรับพัฒนา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762000"/>
            <a:ext cx="8915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TH Sarabun New" pitchFamily="34" charset="-34"/>
                <a:cs typeface="TH Sarabun New" pitchFamily="34" charset="-34"/>
              </a:rPr>
              <a:t>Arduino</a:t>
            </a:r>
            <a:r>
              <a:rPr lang="en-US" sz="3200" b="1" dirty="0">
                <a:latin typeface="TH Sarabun New" pitchFamily="34" charset="-34"/>
                <a:cs typeface="TH Sarabun New" pitchFamily="34" charset="-34"/>
              </a:rPr>
              <a:t> IDE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ใช้สำหรับการเขียนและแปลโปรแกรมภาษา </a:t>
            </a:r>
            <a:r>
              <a:rPr lang="en-US" sz="3200" dirty="0">
                <a:latin typeface="TH Sarabun New" pitchFamily="34" charset="-34"/>
                <a:cs typeface="TH Sarabun New" pitchFamily="34" charset="-34"/>
              </a:rPr>
              <a:t>C</a:t>
            </a: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 และเขียนลง </a:t>
            </a:r>
            <a:r>
              <a:rPr lang="en-US" sz="3200" dirty="0">
                <a:latin typeface="TH Sarabun New" pitchFamily="34" charset="-34"/>
                <a:cs typeface="TH Sarabun New" pitchFamily="34" charset="-34"/>
              </a:rPr>
              <a:t>Node MCU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ดาวน์โหลดได้จาก </a:t>
            </a:r>
            <a:r>
              <a:rPr lang="en-US" sz="3200" dirty="0">
                <a:latin typeface="TH Sarabun New" pitchFamily="34" charset="-34"/>
                <a:cs typeface="TH Sarabun New" pitchFamily="34" charset="-34"/>
                <a:hlinkClick r:id="rId2"/>
              </a:rPr>
              <a:t>arduino.cc/en/Main/Software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2F1A6-CD67-481D-AC4C-F97999334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644" y="2971800"/>
            <a:ext cx="4248911" cy="37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9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4703" y="0"/>
            <a:ext cx="40446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ตัวอย่างอุปกรณ์ </a:t>
            </a:r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endParaRPr lang="en-US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15" y="1829215"/>
            <a:ext cx="2847912" cy="2133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8" t="2973" r="27199" b="6876"/>
          <a:stretch/>
        </p:blipFill>
        <p:spPr bwMode="auto">
          <a:xfrm>
            <a:off x="3807325" y="838200"/>
            <a:ext cx="1227164" cy="241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7" t="6249" r="19131" b="3315"/>
          <a:stretch/>
        </p:blipFill>
        <p:spPr bwMode="auto">
          <a:xfrm>
            <a:off x="6629400" y="1752600"/>
            <a:ext cx="1645106" cy="238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962400"/>
            <a:ext cx="2861227" cy="2872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981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177" y="807946"/>
            <a:ext cx="9144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เปิดโปนแกรม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แล้วไปที่เมนู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File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Preferences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พิมพ์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http://arduino.esp8266.com/stable/package_esp8266com_index.json </a:t>
            </a:r>
            <a:endParaRPr lang="th-TH" sz="2000" dirty="0">
              <a:latin typeface="Arial" panose="020B0604020202020204" pitchFamily="34" charset="0"/>
              <a:cs typeface="TH Sarabun New" panose="020B0500040200020003" pitchFamily="34" charset="-34"/>
            </a:endParaRPr>
          </a:p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ลงในช่อง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Additional Boards Manager URLs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ดังภาพ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9165883-40DC-4A9C-AD1E-F64B57953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223" y="152400"/>
            <a:ext cx="8839200" cy="685800"/>
          </a:xfrm>
        </p:spPr>
        <p:txBody>
          <a:bodyPr>
            <a:no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วิธีเพิ่มบอร์ด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Node MCU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ลงใน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14600"/>
            <a:ext cx="7042513" cy="420618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362200" y="5562600"/>
            <a:ext cx="37338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3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838200"/>
            <a:ext cx="85959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Tools &gt; Board &gt; Boards Manager…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878407"/>
            <a:ext cx="4844335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9165883-40DC-4A9C-AD1E-F64B57953397}"/>
              </a:ext>
            </a:extLst>
          </p:cNvPr>
          <p:cNvSpPr txBox="1">
            <a:spLocks/>
          </p:cNvSpPr>
          <p:nvPr/>
        </p:nvSpPr>
        <p:spPr>
          <a:xfrm>
            <a:off x="838200" y="148628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วิธีเพิ่ม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Node MCU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ลงใน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</a:p>
        </p:txBody>
      </p:sp>
    </p:spTree>
    <p:extLst>
      <p:ext uri="{BB962C8B-B14F-4D97-AF65-F5344CB8AC3E}">
        <p14:creationId xmlns:p14="http://schemas.microsoft.com/office/powerpoint/2010/main" val="188727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" y="762000"/>
            <a:ext cx="90677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พิมพ์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esp8266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ในช่องค้นหา กดปุ่ม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ENTER 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หน้าจอจะแสดงตัวเลือก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8266 by ESP8266 Community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INSTALL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9165883-40DC-4A9C-AD1E-F64B57953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804" y="60960"/>
            <a:ext cx="7772400" cy="685800"/>
          </a:xfrm>
        </p:spPr>
        <p:txBody>
          <a:bodyPr>
            <a:no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วิธีเพิ่ม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Node MCU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ลงใน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87" y="1981200"/>
            <a:ext cx="7519226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1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" y="838200"/>
            <a:ext cx="8915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ต่อสาย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USB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เข้ากับ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Node MCU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และ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USB port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ของคอมพิวเตอร์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คอมพิวเตอร์จะติดตั้ง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Driver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ให้โดยอัตโนมัติ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ไปที่เมนู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 Tools  Board  ESP8266 Boards  Generic ESP8266 Module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9165883-40DC-4A9C-AD1E-F64B57953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804" y="60960"/>
            <a:ext cx="7772400" cy="685800"/>
          </a:xfrm>
        </p:spPr>
        <p:txBody>
          <a:bodyPr>
            <a:no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Node MCU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334" t="11460" r="31667" b="50830"/>
          <a:stretch/>
        </p:blipFill>
        <p:spPr>
          <a:xfrm>
            <a:off x="609600" y="2241124"/>
            <a:ext cx="7655054" cy="360833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248400" y="5029200"/>
            <a:ext cx="1524000" cy="2286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" y="746760"/>
            <a:ext cx="84963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ทดสอบการเชื่อมต่อโดย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File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 Examples  01.Basics  Blink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คลิกที่สัญลักษณ์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Download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รอให้โปรแกรมทำการแปลภาษาและดาวน์โหลด จะเห็นไฟกระพริบบน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 </a:t>
            </a:r>
          </a:p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    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บอร์ด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Node MCU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39" b="78752"/>
          <a:stretch/>
        </p:blipFill>
        <p:spPr bwMode="auto">
          <a:xfrm>
            <a:off x="762000" y="3237754"/>
            <a:ext cx="7315200" cy="3291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419600" y="1815441"/>
            <a:ext cx="381000" cy="381000"/>
            <a:chOff x="4419600" y="1207376"/>
            <a:chExt cx="457200" cy="457200"/>
          </a:xfrm>
        </p:grpSpPr>
        <p:sp>
          <p:nvSpPr>
            <p:cNvPr id="4" name="Oval 3"/>
            <p:cNvSpPr/>
            <p:nvPr/>
          </p:nvSpPr>
          <p:spPr>
            <a:xfrm>
              <a:off x="4419600" y="1207376"/>
              <a:ext cx="457200" cy="4572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ight Arrow 2"/>
            <p:cNvSpPr/>
            <p:nvPr/>
          </p:nvSpPr>
          <p:spPr>
            <a:xfrm>
              <a:off x="4495800" y="1321676"/>
              <a:ext cx="304800" cy="228600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2">
            <a:extLst>
              <a:ext uri="{FF2B5EF4-FFF2-40B4-BE49-F238E27FC236}">
                <a16:creationId xmlns:a16="http://schemas.microsoft.com/office/drawing/2014/main" id="{89165883-40DC-4A9C-AD1E-F64B57953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804" y="60960"/>
            <a:ext cx="7772400" cy="685800"/>
          </a:xfrm>
        </p:spPr>
        <p:txBody>
          <a:bodyPr>
            <a:no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Node MCU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PC</a:t>
            </a:r>
          </a:p>
        </p:txBody>
      </p:sp>
      <p:sp>
        <p:nvSpPr>
          <p:cNvPr id="6" name="Down Arrow 5"/>
          <p:cNvSpPr/>
          <p:nvPr/>
        </p:nvSpPr>
        <p:spPr>
          <a:xfrm rot="5400000">
            <a:off x="6896100" y="4987672"/>
            <a:ext cx="533400" cy="1066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8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304800" y="3810000"/>
            <a:ext cx="8228160" cy="2318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5798" rIns="0" bIns="0"/>
          <a:lstStyle>
            <a:lvl1pPr marL="430213" indent="-323850" eaLnBrk="0"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marL="106363" indent="0" eaLnBrk="1">
              <a:spcBef>
                <a:spcPts val="1293"/>
              </a:spcBef>
              <a:buSzPct val="45000"/>
            </a:pPr>
            <a:r>
              <a:rPr lang="th-TH" sz="36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หน้าที่ของ </a:t>
            </a:r>
            <a:r>
              <a:rPr lang="en-US" sz="36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>
              <a:spcBef>
                <a:spcPts val="1293"/>
              </a:spcBef>
              <a:buSzPct val="45000"/>
              <a:buFont typeface="Wingdings" pitchFamily="2" charset="2"/>
              <a:buChar char=""/>
            </a:pPr>
            <a:r>
              <a:rPr lang="th-TH" sz="36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เขียนและแก้ไขโปรแกรม</a:t>
            </a:r>
          </a:p>
          <a:p>
            <a:pPr eaLnBrk="1">
              <a:spcBef>
                <a:spcPts val="1293"/>
              </a:spcBef>
              <a:buSzPct val="45000"/>
              <a:buFont typeface="Wingdings" pitchFamily="2" charset="2"/>
              <a:buChar char=""/>
            </a:pPr>
            <a:r>
              <a:rPr lang="th-TH" sz="36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แปลโปรแกรมให้เป็นภาษาเครื่อง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>
              <a:spcBef>
                <a:spcPts val="1293"/>
              </a:spcBef>
              <a:buSzPct val="45000"/>
              <a:buFont typeface="Wingdings" pitchFamily="2" charset="2"/>
              <a:buChar char=""/>
            </a:pPr>
            <a:r>
              <a:rPr lang="th-TH" sz="36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ส่งโปรแกรมที่แปลแล้วเข้าบอร์ด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2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762000"/>
            <a:ext cx="5184000" cy="442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524000" y="83504"/>
            <a:ext cx="646522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การเขียนโปรแกรมด้วย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Arduino</a:t>
            </a: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IDE</a:t>
            </a:r>
          </a:p>
        </p:txBody>
      </p:sp>
    </p:spTree>
    <p:extLst>
      <p:ext uri="{BB962C8B-B14F-4D97-AF65-F5344CB8AC3E}">
        <p14:creationId xmlns:p14="http://schemas.microsoft.com/office/powerpoint/2010/main" val="26608182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/>
          <p:cNvSpPr txBox="1">
            <a:spLocks noChangeArrowheads="1"/>
          </p:cNvSpPr>
          <p:nvPr/>
        </p:nvSpPr>
        <p:spPr bwMode="auto">
          <a:xfrm>
            <a:off x="1524000" y="83504"/>
            <a:ext cx="646522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การเขียนโปรแกรมด้วย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Arduino</a:t>
            </a: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IDE</a:t>
            </a:r>
          </a:p>
        </p:txBody>
      </p:sp>
      <p:sp>
        <p:nvSpPr>
          <p:cNvPr id="9219" name="Rectangle 2"/>
          <p:cNvSpPr>
            <a:spLocks noChangeArrowheads="1"/>
          </p:cNvSpPr>
          <p:nvPr/>
        </p:nvSpPr>
        <p:spPr bwMode="auto">
          <a:xfrm>
            <a:off x="941700" y="2590800"/>
            <a:ext cx="7336799" cy="3453121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// </a:t>
            </a:r>
            <a:r>
              <a:rPr lang="th-TH" sz="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คำสั่งในนี้จะทำงาน </a:t>
            </a:r>
            <a:r>
              <a:rPr lang="en-US" sz="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th-TH" sz="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ครั้ง</a:t>
            </a:r>
            <a:endParaRPr lang="en-US" sz="28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8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// </a:t>
            </a:r>
            <a:r>
              <a:rPr lang="th-TH" sz="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คำสั่งในนี้จะทำงานวนซ้ำ</a:t>
            </a:r>
            <a:endParaRPr lang="en-US" sz="28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304800" y="914497"/>
            <a:ext cx="8610600" cy="2062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  <a:defRPr/>
            </a:pPr>
            <a:r>
              <a:rPr lang="th-TH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 </a:t>
            </a:r>
            <a:r>
              <a:rPr lang="th-TH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เพื่อเขียนโปรแกรม หรือ </a:t>
            </a:r>
            <a:r>
              <a:rPr lang="en-US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source 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code </a:t>
            </a:r>
            <a:r>
              <a:rPr lang="th-TH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เรียกว่า</a:t>
            </a:r>
            <a:r>
              <a:rPr lang="en-US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‘</a:t>
            </a:r>
            <a:r>
              <a:rPr lang="en-US" sz="32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sketch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’</a:t>
            </a: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  <a:defRPr/>
            </a:pP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Sketch </a:t>
            </a:r>
            <a:r>
              <a:rPr lang="th-TH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จะใช้ไวยากรณ์ของภาษา</a:t>
            </a:r>
            <a:r>
              <a:rPr lang="en-US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</a:t>
            </a:r>
            <a:r>
              <a:rPr lang="th-TH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และ </a:t>
            </a:r>
            <a:r>
              <a:rPr lang="en-US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C++</a:t>
            </a:r>
            <a:endParaRPr lang="en-US" sz="32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  <a:defRPr/>
            </a:pPr>
            <a:r>
              <a:rPr lang="th-TH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โครงสร้างเริ่มต้นของ </a:t>
            </a:r>
            <a:r>
              <a:rPr lang="en-US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sketch</a:t>
            </a:r>
            <a:r>
              <a:rPr lang="th-TH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มีดังนี้</a:t>
            </a:r>
            <a:r>
              <a:rPr lang="en-US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endParaRPr lang="en-US" sz="32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285124" indent="-283685"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  <a:defRPr/>
            </a:pPr>
            <a:endParaRPr lang="en-US" sz="32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110002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ChangeArrowheads="1"/>
          </p:cNvSpPr>
          <p:nvPr/>
        </p:nvSpPr>
        <p:spPr bwMode="auto">
          <a:xfrm>
            <a:off x="381601" y="1752664"/>
            <a:ext cx="8533440" cy="3914914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// </a:t>
            </a:r>
            <a:r>
              <a:rPr lang="th-TH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บรรทัดหมายเหตุ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// </a:t>
            </a:r>
            <a:r>
              <a:rPr lang="th-TH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ใช้ย่อหน้าแสดงลำดับชั้นของโครงสร้างโปรแกรม</a:t>
            </a:r>
            <a:endParaRPr 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LED_BUILTIN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// the loop function runs over and over again forever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LED_BUILTIN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HIGH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   // turn the LED on (HIGH is the voltage level)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delay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(1000);                       		</a:t>
            </a:r>
            <a:r>
              <a:rPr lang="th-TH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// 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wait for a second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LED_BUILTIN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LOW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    // turn the LED off by making the voltage LOW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delay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(1000);                       		</a:t>
            </a:r>
            <a:r>
              <a:rPr lang="th-TH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// 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wait for a second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1268" name="Text Box 3"/>
          <p:cNvSpPr txBox="1">
            <a:spLocks noChangeArrowheads="1"/>
          </p:cNvSpPr>
          <p:nvPr/>
        </p:nvSpPr>
        <p:spPr bwMode="auto">
          <a:xfrm>
            <a:off x="463681" y="1067153"/>
            <a:ext cx="1829339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b="1" dirty="0" smtClean="0">
                <a:solidFill>
                  <a:srgbClr val="FF0000"/>
                </a:solidFill>
              </a:rPr>
              <a:t>ตัวอย่างโปรแกรม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524000" y="83504"/>
            <a:ext cx="646522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การเขียนโปรแกรมด้วย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Arduino</a:t>
            </a: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IDE</a:t>
            </a:r>
          </a:p>
        </p:txBody>
      </p:sp>
    </p:spTree>
    <p:extLst>
      <p:ext uri="{BB962C8B-B14F-4D97-AF65-F5344CB8AC3E}">
        <p14:creationId xmlns:p14="http://schemas.microsoft.com/office/powerpoint/2010/main" val="426652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/>
          <p:cNvSpPr txBox="1">
            <a:spLocks noChangeArrowheads="1"/>
          </p:cNvSpPr>
          <p:nvPr/>
        </p:nvSpPr>
        <p:spPr bwMode="auto">
          <a:xfrm>
            <a:off x="3200400" y="18107"/>
            <a:ext cx="219963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ดิจิทัลพอร์ท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291" name="Rectangle 2"/>
          <p:cNvSpPr>
            <a:spLocks noChangeArrowheads="1"/>
          </p:cNvSpPr>
          <p:nvPr/>
        </p:nvSpPr>
        <p:spPr bwMode="auto">
          <a:xfrm>
            <a:off x="681120" y="2514600"/>
            <a:ext cx="7853280" cy="440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800" b="1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คำอธิบาย</a:t>
            </a:r>
            <a:endParaRPr lang="en-US" sz="28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กำหนดหน้าที่ของดิจิทัลพอร์ท โดย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input </a:t>
            </a:r>
            <a:r>
              <a:rPr lang="th-TH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จะเป็นการรับ และ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output</a:t>
            </a:r>
            <a:r>
              <a:rPr lang="th-TH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จะเป็นการส่ง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8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</a:t>
            </a:r>
            <a:endParaRPr lang="en-US" sz="28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en-US" sz="28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pinMode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28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ขา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28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mode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Parameters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28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ขา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ขาสัญญาณของ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Node MCU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en-US" sz="28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mode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INPUT, OUTPUT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8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ค่าส่งกลับ</a:t>
            </a:r>
            <a:endParaRPr lang="en-US" sz="28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ไม่มี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5883" y="804687"/>
            <a:ext cx="7965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ดิจิทัลพอร์ททำหน้าที่รับหรือส่งสัญญาณดิจิทัล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(“0”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“1”)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หรือ </a:t>
            </a:r>
          </a:p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ระดับแรงดัน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0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โวลท์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โวลท์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ใช้คำสั่ง </a:t>
            </a:r>
            <a:r>
              <a:rPr lang="en-US" sz="32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pinMode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()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เพื่อกำหนดว่าจะให้พอร์ททำหน้าที่รับหรือส่ง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107989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451440" y="838200"/>
            <a:ext cx="8241120" cy="618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b="1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digitalWrite</a:t>
            </a:r>
            <a:r>
              <a:rPr lang="en-US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คำอธิบาย</a:t>
            </a: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เป็นการส่งข้อมูลออกทางดิจิทัลพอร์ทที่กำหนด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</a:t>
            </a: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en-US" sz="36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digitalWrite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36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ขา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36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value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Parameters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36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ขา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หมายเลขขาที่ต้องการส่ง</a:t>
            </a:r>
            <a:r>
              <a:rPr lang="th-TH" sz="36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 (หมายเลข </a:t>
            </a:r>
            <a:r>
              <a:rPr lang="en-US" sz="36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GPIO) 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en-US" sz="36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value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HIGH (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ปล่อยแรงดัน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5V)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LOW (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ปล่อยแรงดัน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0V)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ค่าส่งกลับ</a:t>
            </a: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ไม่มี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219200" y="76200"/>
            <a:ext cx="7151309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 (ส่ง) ข้อมูลออกทางดิจิทัลพอร์ท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484544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3962400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2" r="17310"/>
          <a:stretch/>
        </p:blipFill>
        <p:spPr bwMode="auto">
          <a:xfrm>
            <a:off x="4572000" y="1600200"/>
            <a:ext cx="4370961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47800" y="5257800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Smart washer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2200" y="5257800"/>
            <a:ext cx="1907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Smart refrigerator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84703" y="0"/>
            <a:ext cx="40446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ตัวอย่างอุปกรณ์ </a:t>
            </a:r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endParaRPr lang="en-US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5005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685441" y="838169"/>
            <a:ext cx="8241120" cy="618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b="1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digitalRead</a:t>
            </a:r>
            <a:r>
              <a:rPr lang="en-US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b="1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คำอธิบาย</a:t>
            </a: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เป็นการรับข้อมูลเข้าทางดิจิทัลพอร์ทที่กำหนด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</a:t>
            </a: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en-US" sz="36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digitalRead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36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ขา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Parameters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36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ขา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หมายเลขขาที่ต้องการส่ง</a:t>
            </a:r>
            <a:r>
              <a:rPr lang="th-TH" sz="36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</a:t>
            </a:r>
            <a:r>
              <a:rPr lang="en-US" sz="36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(หมายเลข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GPIO)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ค่าส่งกลับ</a:t>
            </a: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HIGH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ถ้ามีแรงดัน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5V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ที่ขา หรือ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    </a:t>
            </a:r>
            <a:r>
              <a:rPr lang="en-US" sz="36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LOW</a:t>
            </a:r>
            <a:r>
              <a:rPr lang="th-TH" sz="36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ถ้ามีแรงดัน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0V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ที่ขา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219200" y="76200"/>
            <a:ext cx="6880402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การอ่าน (รับ) ข้อมูลเข้าทางดิจิทัลพอร์ท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060873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625681" y="1219200"/>
            <a:ext cx="8229600" cy="3139317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 LED = 2;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(LED, OUTPUT);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(LED, LOW);  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delay(1000);                     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(LED, HIGH); 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delay(1000);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5364" name="Rectangle 3"/>
          <p:cNvSpPr>
            <a:spLocks noChangeArrowheads="1"/>
          </p:cNvSpPr>
          <p:nvPr/>
        </p:nvSpPr>
        <p:spPr bwMode="auto">
          <a:xfrm>
            <a:off x="381601" y="762000"/>
            <a:ext cx="8717760" cy="362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  <a:tab pos="8709249" algn="l"/>
              </a:tabLst>
            </a:pPr>
            <a:r>
              <a:rPr lang="en-US" dirty="0">
                <a:solidFill>
                  <a:srgbClr val="000000"/>
                </a:solidFill>
                <a:cs typeface="Arial" charset="0"/>
              </a:rPr>
              <a:t>	</a:t>
            </a:r>
            <a:r>
              <a:rPr lang="th-TH" dirty="0">
                <a:solidFill>
                  <a:srgbClr val="000000"/>
                </a:solidFill>
                <a:cs typeface="Arial" charset="0"/>
              </a:rPr>
              <a:t>โปรแกรมไฟกระพริบโดยใช้ 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LED </a:t>
            </a:r>
            <a:r>
              <a:rPr lang="th-TH" dirty="0">
                <a:solidFill>
                  <a:srgbClr val="000000"/>
                </a:solidFill>
                <a:cs typeface="Arial" charset="0"/>
              </a:rPr>
              <a:t>บน 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Node MCU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676400" y="0"/>
            <a:ext cx="68580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ตัวอย่างการใช้งานดิจิทัลพอร์ท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D083B9-9148-4FAA-9CB5-C084F9033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6" t="6315" r="7704" b="4948"/>
          <a:stretch/>
        </p:blipFill>
        <p:spPr>
          <a:xfrm>
            <a:off x="2759281" y="4114800"/>
            <a:ext cx="3962400" cy="260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740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2667000" y="0"/>
            <a:ext cx="3504477" cy="923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การสื่อสารกับ </a:t>
            </a:r>
            <a:r>
              <a:rPr lang="en-US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PC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451440" y="770498"/>
            <a:ext cx="8241120" cy="544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1600" b="1" dirty="0">
                <a:solidFill>
                  <a:srgbClr val="000000"/>
                </a:solidFill>
                <a:cs typeface="TH Sarabun New" panose="020B0500040200020003"/>
              </a:rPr>
              <a:t>คำสั่ง </a:t>
            </a:r>
            <a:r>
              <a:rPr lang="en-US" sz="1600" b="1" dirty="0" err="1">
                <a:solidFill>
                  <a:srgbClr val="000000"/>
                </a:solidFill>
                <a:cs typeface="TH Sarabun New" panose="020B0500040200020003"/>
              </a:rPr>
              <a:t>Serial.print</a:t>
            </a:r>
            <a:r>
              <a:rPr lang="en-US" sz="1600" b="1" dirty="0">
                <a:solidFill>
                  <a:srgbClr val="000000"/>
                </a:solidFill>
                <a:cs typeface="TH Sarabun New" panose="020B0500040200020003"/>
              </a:rPr>
              <a:t>() </a:t>
            </a:r>
            <a:r>
              <a:rPr lang="th-TH" sz="1600" b="1" dirty="0">
                <a:solidFill>
                  <a:srgbClr val="000000"/>
                </a:solidFill>
                <a:cs typeface="TH Sarabun New" panose="020B0500040200020003"/>
              </a:rPr>
              <a:t>และ </a:t>
            </a:r>
            <a:r>
              <a:rPr lang="en-US" sz="1600" b="1" dirty="0" err="1">
                <a:solidFill>
                  <a:srgbClr val="000000"/>
                </a:solidFill>
                <a:cs typeface="TH Sarabun New" panose="020B0500040200020003"/>
              </a:rPr>
              <a:t>Serial.println</a:t>
            </a:r>
            <a:r>
              <a:rPr lang="en-US" sz="1600" b="1" dirty="0">
                <a:solidFill>
                  <a:srgbClr val="000000"/>
                </a:solidFill>
                <a:cs typeface="TH Sarabun New" panose="020B0500040200020003"/>
              </a:rPr>
              <a:t>()</a:t>
            </a:r>
            <a:endParaRPr lang="en-US" sz="16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คำอธิบาย</a:t>
            </a: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</a:t>
            </a:r>
            <a:r>
              <a:rPr lang="th-TH" sz="1600" dirty="0">
                <a:solidFill>
                  <a:srgbClr val="000000"/>
                </a:solidFill>
                <a:cs typeface="TH Sarabun New" panose="020B0500040200020003"/>
              </a:rPr>
              <a:t>ใช้ส่งข้อมูล (ข้อความหรือตัวเลข) จาก 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Node MCU </a:t>
            </a:r>
            <a:r>
              <a:rPr lang="th-TH" sz="1600" dirty="0">
                <a:solidFill>
                  <a:srgbClr val="000000"/>
                </a:solidFill>
                <a:cs typeface="TH Sarabun New" panose="020B0500040200020003"/>
              </a:rPr>
              <a:t>มาแสดงผลใน 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Serial monitor </a:t>
            </a:r>
            <a:r>
              <a:rPr lang="th-TH" sz="1600" dirty="0">
                <a:solidFill>
                  <a:srgbClr val="000000"/>
                </a:solidFill>
                <a:cs typeface="TH Sarabun New" panose="020B0500040200020003"/>
              </a:rPr>
              <a:t>ของ 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Arduino IDE </a:t>
            </a:r>
            <a:r>
              <a:rPr lang="th-TH" sz="1600" dirty="0">
                <a:solidFill>
                  <a:srgbClr val="000000"/>
                </a:solidFill>
                <a:cs typeface="TH Sarabun New" panose="020B0500040200020003"/>
              </a:rPr>
              <a:t>จะต้องใช้ร่วมกับคำสั่ง 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Serial.begin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() </a:t>
            </a:r>
            <a:r>
              <a:rPr lang="th-TH" sz="1600" dirty="0">
                <a:solidFill>
                  <a:srgbClr val="000000"/>
                </a:solidFill>
                <a:cs typeface="TH Sarabun New" panose="020B0500040200020003"/>
              </a:rPr>
              <a:t>เสมอ</a:t>
            </a: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 smtClean="0">
                <a:solidFill>
                  <a:srgbClr val="000000"/>
                </a:solidFill>
                <a:cs typeface="TH Sarabun New" panose="020B0500040200020003"/>
              </a:rPr>
              <a:t>รูปแบบ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</a:t>
            </a:r>
            <a:endParaRPr lang="th-TH" sz="16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1600" b="1" dirty="0">
                <a:solidFill>
                  <a:srgbClr val="000000"/>
                </a:solidFill>
                <a:cs typeface="TH Sarabun New" panose="020B0500040200020003"/>
              </a:rPr>
              <a:t>					</a:t>
            </a:r>
            <a:r>
              <a:rPr lang="en-US" sz="2400" b="1" dirty="0" err="1">
                <a:solidFill>
                  <a:schemeClr val="accent2"/>
                </a:solidFill>
                <a:cs typeface="TH Sarabun New" panose="020B0500040200020003"/>
              </a:rPr>
              <a:t>Serial.begin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(9600)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					</a:t>
            </a:r>
            <a:r>
              <a:rPr lang="en-US" sz="2400" b="1" dirty="0" err="1">
                <a:solidFill>
                  <a:schemeClr val="accent2"/>
                </a:solidFill>
                <a:cs typeface="TH Sarabun New" panose="020B0500040200020003"/>
              </a:rPr>
              <a:t>Serial.println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(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ข้อมูล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)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 หรือ </a:t>
            </a:r>
            <a:r>
              <a:rPr lang="en-US" sz="2400" b="1" dirty="0" err="1">
                <a:solidFill>
                  <a:schemeClr val="accent2"/>
                </a:solidFill>
                <a:cs typeface="TH Sarabun New" panose="020B0500040200020003"/>
              </a:rPr>
              <a:t>Serial.print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(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ข้อมูล)</a:t>
            </a:r>
            <a:endParaRPr lang="en-US" sz="2400" b="1" dirty="0">
              <a:solidFill>
                <a:schemeClr val="accent2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b="1" dirty="0">
                <a:solidFill>
                  <a:schemeClr val="accent2"/>
                </a:solidFill>
                <a:cs typeface="TH Sarabun New" panose="020B0500040200020003"/>
              </a:rPr>
              <a:t>	</a:t>
            </a: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ตัวอย่าง</a:t>
            </a: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Serial.begin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Serial.println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Serial.print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("Hello!, 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Serial.println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("world");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Serial.print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("3x7 = 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Serial.println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(3*7);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83218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2667000" y="0"/>
            <a:ext cx="3504477" cy="923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การสื่อสารกับ </a:t>
            </a:r>
            <a:r>
              <a:rPr lang="en-US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PC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451440" y="770498"/>
            <a:ext cx="8241120" cy="4893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1600" b="1" dirty="0">
                <a:solidFill>
                  <a:srgbClr val="000000"/>
                </a:solidFill>
                <a:cs typeface="TH Sarabun New" panose="020B0500040200020003"/>
              </a:rPr>
              <a:t>คำสั่ง </a:t>
            </a:r>
            <a:r>
              <a:rPr lang="en-US" sz="1600" b="1" dirty="0" err="1">
                <a:solidFill>
                  <a:srgbClr val="000000"/>
                </a:solidFill>
                <a:cs typeface="TH Sarabun New" panose="020B0500040200020003"/>
              </a:rPr>
              <a:t>Serial.read</a:t>
            </a:r>
            <a:r>
              <a:rPr lang="en-US" sz="1600" b="1" dirty="0">
                <a:solidFill>
                  <a:srgbClr val="000000"/>
                </a:solidFill>
                <a:cs typeface="TH Sarabun New" panose="020B0500040200020003"/>
              </a:rPr>
              <a:t>()</a:t>
            </a:r>
            <a:endParaRPr lang="en-US" sz="16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คำอธิบาย</a:t>
            </a: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</a:t>
            </a:r>
            <a:r>
              <a:rPr lang="th-TH" sz="1600" dirty="0">
                <a:solidFill>
                  <a:srgbClr val="000000"/>
                </a:solidFill>
                <a:cs typeface="TH Sarabun New" panose="020B0500040200020003"/>
              </a:rPr>
              <a:t>ใช้รับข้อมูลจาก 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Node MCU </a:t>
            </a:r>
            <a:r>
              <a:rPr lang="th-TH" sz="1600" dirty="0">
                <a:solidFill>
                  <a:srgbClr val="000000"/>
                </a:solidFill>
                <a:cs typeface="TH Sarabun New" panose="020B0500040200020003"/>
              </a:rPr>
              <a:t>โดยจะต้องใช้ร่วมกับคำสั่ง 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Serial.available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() </a:t>
            </a:r>
            <a:r>
              <a:rPr lang="th-TH" sz="1600" dirty="0">
                <a:solidFill>
                  <a:srgbClr val="000000"/>
                </a:solidFill>
                <a:cs typeface="TH Sarabun New" panose="020B0500040200020003"/>
              </a:rPr>
              <a:t>เสมอ</a:t>
            </a: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รูปแบบ</a:t>
            </a:r>
            <a:endParaRPr lang="en-US" sz="2000" b="1" dirty="0">
              <a:solidFill>
                <a:schemeClr val="accent2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					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ตัวแปร 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= </a:t>
            </a:r>
            <a:r>
              <a:rPr lang="en-US" sz="2400" b="1" dirty="0" err="1">
                <a:solidFill>
                  <a:schemeClr val="accent2"/>
                </a:solidFill>
                <a:cs typeface="TH Sarabun New" panose="020B0500040200020003"/>
              </a:rPr>
              <a:t>Serial.read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b="1" dirty="0">
                <a:solidFill>
                  <a:schemeClr val="accent2"/>
                </a:solidFill>
                <a:cs typeface="TH Sarabun New" panose="020B0500040200020003"/>
              </a:rPr>
              <a:t>	</a:t>
            </a: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ตัวอย่าง</a:t>
            </a: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int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x;	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Serial.begin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if(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Serial.available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() &gt; 0)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  		x = 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Serial.read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 	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Serial.print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("You sent 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  	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Serial.println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(x, DEC);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	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278198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85800" y="533400"/>
            <a:ext cx="8241120" cy="6001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rgbClr val="000000"/>
                </a:solidFill>
                <a:cs typeface="TH Sarabun New" panose="020B0500040200020003"/>
              </a:rPr>
              <a:t>if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คำอธิบาย</a:t>
            </a: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ใช้เลือกการทำงานตามเงื่อนไขที่กำหนด โดยเงื่อนไขจะมีค่าเป็น จริง หรือ เท็จ</a:t>
            </a:r>
            <a:endParaRPr lang="en-US" sz="20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รูปแบบ</a:t>
            </a: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cs typeface="TH Sarabun New" panose="020B0500040200020003"/>
              </a:rPr>
              <a:t>if (</a:t>
            </a:r>
            <a:r>
              <a:rPr lang="th-TH" sz="2800" b="1" dirty="0">
                <a:solidFill>
                  <a:schemeClr val="accent6">
                    <a:lumMod val="50000"/>
                  </a:schemeClr>
                </a:solidFill>
                <a:cs typeface="TH Sarabun New" panose="020B0500040200020003"/>
              </a:rPr>
              <a:t>เงื่อนไข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cs typeface="TH Sarabun New" panose="020B0500040200020003"/>
              </a:rPr>
              <a:t>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cs typeface="TH Sarabun New" panose="020B0500040200020003"/>
              </a:rPr>
              <a:t>  			</a:t>
            </a:r>
            <a:r>
              <a:rPr lang="th-TH" sz="2800" b="1" dirty="0">
                <a:solidFill>
                  <a:schemeClr val="accent6">
                    <a:lumMod val="50000"/>
                  </a:schemeClr>
                </a:solidFill>
                <a:cs typeface="TH Sarabun New" panose="020B0500040200020003"/>
              </a:rPr>
              <a:t>คำสั่ง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cs typeface="TH Sarabun New" panose="020B0500040200020003"/>
              </a:rPr>
              <a:t>			}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1600" b="1" dirty="0">
                <a:solidFill>
                  <a:srgbClr val="000000"/>
                </a:solidFill>
                <a:cs typeface="TH Sarabun New" panose="020B0500040200020003"/>
              </a:rPr>
              <a:t>ตัวอย่าง</a:t>
            </a: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		if (Pin7 == HIGH)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		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digitalWrite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(LEDpin1, HIGH);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}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else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	 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digitalWrite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(LEDpin1, LOW);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}</a:t>
            </a:r>
          </a:p>
        </p:txBody>
      </p:sp>
      <p:sp>
        <p:nvSpPr>
          <p:cNvPr id="18436" name="TextBox 1"/>
          <p:cNvSpPr txBox="1">
            <a:spLocks noChangeArrowheads="1"/>
          </p:cNvSpPr>
          <p:nvPr/>
        </p:nvSpPr>
        <p:spPr bwMode="auto">
          <a:xfrm>
            <a:off x="5486400" y="2057400"/>
            <a:ext cx="2972160" cy="3407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if (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เงื่อนไข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1</a:t>
            </a:r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    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คำสั่ง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1</a:t>
            </a:r>
          </a:p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}</a:t>
            </a:r>
          </a:p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else if (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เงื่อนไข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2</a:t>
            </a:r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) {</a:t>
            </a:r>
          </a:p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    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คำสั่ง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2</a:t>
            </a:r>
          </a:p>
          <a:p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}</a:t>
            </a:r>
            <a:endParaRPr lang="en-US" sz="2400" b="1" dirty="0">
              <a:solidFill>
                <a:srgbClr val="C00000"/>
              </a:solidFill>
              <a:cs typeface="TH Sarabun New" panose="020B0500040200020003"/>
            </a:endParaRPr>
          </a:p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else {</a:t>
            </a:r>
          </a:p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    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คำสั่ง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3</a:t>
            </a:r>
            <a:endParaRPr lang="en-US" sz="2400" b="1" dirty="0">
              <a:solidFill>
                <a:srgbClr val="C00000"/>
              </a:solidFill>
              <a:cs typeface="TH Sarabun New" panose="020B0500040200020003"/>
            </a:endParaRPr>
          </a:p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}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3780194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/>
              </a:rPr>
              <a:t>โครงสร้างโปรแกรม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/>
            </a:endParaRPr>
          </a:p>
        </p:txBody>
      </p:sp>
    </p:spTree>
    <p:extLst>
      <p:ext uri="{BB962C8B-B14F-4D97-AF65-F5344CB8AC3E}">
        <p14:creationId xmlns:p14="http://schemas.microsoft.com/office/powerpoint/2010/main" val="10276458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85800" y="533400"/>
            <a:ext cx="8241120" cy="6494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800" b="1" dirty="0">
                <a:solidFill>
                  <a:srgbClr val="000000"/>
                </a:solidFill>
                <a:cs typeface="TH Sarabun New" panose="020B0500040200020003"/>
              </a:rPr>
              <a:t>การกำหนดเงื่อนไข</a:t>
            </a: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เงื่อนไขจะต้องมีค่าเป็น จริง หรือ เท็จ เท่านั้น 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ลักษณะของเงื่อนไขจะเป็นการเปรียบเทียบว่า </a:t>
            </a:r>
          </a:p>
          <a:p>
            <a:pPr marL="1257300" lvl="2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เท่ากับ			ใช้สัญลักษณ์		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==</a:t>
            </a:r>
            <a:endParaRPr lang="th-TH" sz="2000" dirty="0">
              <a:solidFill>
                <a:srgbClr val="000000"/>
              </a:solidFill>
              <a:cs typeface="TH Sarabun New" panose="020B0500040200020003"/>
            </a:endParaRPr>
          </a:p>
          <a:p>
            <a:pPr marL="1257300" lvl="2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ไม่เท่ากับ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 ใช้สัญลักษณ์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!=</a:t>
            </a:r>
            <a:endParaRPr lang="th-TH" sz="2000" dirty="0">
              <a:solidFill>
                <a:srgbClr val="000000"/>
              </a:solidFill>
              <a:cs typeface="TH Sarabun New" panose="020B0500040200020003"/>
            </a:endParaRPr>
          </a:p>
          <a:p>
            <a:pPr marL="1257300" lvl="2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มากกว่า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 ใช้สัญลักษณ์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&gt;</a:t>
            </a:r>
            <a:endParaRPr lang="th-TH" sz="2000" dirty="0">
              <a:solidFill>
                <a:srgbClr val="000000"/>
              </a:solidFill>
              <a:cs typeface="TH Sarabun New" panose="020B0500040200020003"/>
            </a:endParaRPr>
          </a:p>
          <a:p>
            <a:pPr marL="1257300" lvl="2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มากกว่าหรือเท่ากับ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 ใช้สัญลักษณ์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&gt;=</a:t>
            </a:r>
            <a:endParaRPr lang="th-TH" sz="2000" dirty="0">
              <a:solidFill>
                <a:srgbClr val="000000"/>
              </a:solidFill>
              <a:cs typeface="TH Sarabun New" panose="020B0500040200020003"/>
            </a:endParaRPr>
          </a:p>
          <a:p>
            <a:pPr marL="1257300" lvl="2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น้อยกว่า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 ใช้สัญลักษณ์ 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&lt;	</a:t>
            </a:r>
            <a:endParaRPr lang="th-TH" sz="2000" dirty="0">
              <a:solidFill>
                <a:srgbClr val="000000"/>
              </a:solidFill>
              <a:cs typeface="TH Sarabun New" panose="020B0500040200020003"/>
            </a:endParaRPr>
          </a:p>
          <a:p>
            <a:pPr marL="1257300" lvl="2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น้อยกว่าหรือเท่ากับ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 ใช้สัญลักษณ์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&lt;=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เงื่อนไขสามารถมีได้มากกว่า 1 โดยใช้ตัวเชื่อม และ (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&amp;&amp;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)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, 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หรือ (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||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)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1600" b="1" dirty="0">
                <a:solidFill>
                  <a:srgbClr val="000000"/>
                </a:solidFill>
                <a:cs typeface="TH Sarabun New" panose="020B0500040200020003"/>
              </a:rPr>
              <a:t>ตัวอย่าง</a:t>
            </a: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if (</a:t>
            </a:r>
            <a:r>
              <a:rPr lang="en-US" sz="1600" b="1" dirty="0" err="1">
                <a:solidFill>
                  <a:srgbClr val="FF3399"/>
                </a:solidFill>
                <a:cs typeface="TH Sarabun New" panose="020B0500040200020003"/>
              </a:rPr>
              <a:t>i</a:t>
            </a:r>
            <a:r>
              <a:rPr lang="en-US" sz="1600" b="1" dirty="0">
                <a:solidFill>
                  <a:srgbClr val="FF3399"/>
                </a:solidFill>
                <a:cs typeface="TH Sarabun New" panose="020B0500040200020003"/>
              </a:rPr>
              <a:t> &gt;= 0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		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digitalWrite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(LEDpin1, HIGH);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else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	 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digitalWrite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(LEDpin1, LOW);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if(</a:t>
            </a:r>
            <a:r>
              <a:rPr lang="en-US" sz="1600" b="1" dirty="0">
                <a:solidFill>
                  <a:srgbClr val="0000FF"/>
                </a:solidFill>
                <a:cs typeface="TH Sarabun New" panose="020B0500040200020003"/>
              </a:rPr>
              <a:t>x &lt;= 10 &amp;&amp; x &gt; 0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if(</a:t>
            </a:r>
            <a:r>
              <a:rPr lang="en-US" sz="1600" b="1" dirty="0">
                <a:solidFill>
                  <a:srgbClr val="FF0000"/>
                </a:solidFill>
                <a:cs typeface="TH Sarabun New" panose="020B0500040200020003"/>
              </a:rPr>
              <a:t>number == -1 || status != 1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if(</a:t>
            </a:r>
            <a:r>
              <a:rPr lang="en-US" sz="1600" b="1" dirty="0">
                <a:solidFill>
                  <a:srgbClr val="008000"/>
                </a:solidFill>
                <a:cs typeface="TH Sarabun New" panose="020B0500040200020003"/>
              </a:rPr>
              <a:t>a == 1 &amp;&amp; b == 2 &amp;&amp; c == 3 || c == 4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dirty="0">
              <a:solidFill>
                <a:srgbClr val="000000"/>
              </a:solidFill>
              <a:cs typeface="TH Sarabun New" panose="020B0500040200020003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34099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โครงสร้างโปรแกรม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874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34099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โครงสร้างโปรแกรม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6001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cs typeface="TH Sarabun New" panose="020B0500040200020003"/>
              </a:rPr>
              <a:t>for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คำอธิบาย</a:t>
            </a: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เป็นคำสั่งเพื่อให้กลุ่มคำสั่งที่กำหนดถูกทำงานวนซ้ำตามจำนวนครั้งที่กำหนด</a:t>
            </a:r>
            <a:endParaRPr lang="en-US" sz="20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รูปแบบ</a:t>
            </a: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		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for (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ค่าเริ่มต้น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; 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เงื่อนไข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; 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การเพิ่มค่า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  					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คำสั่ง</a:t>
            </a:r>
            <a:endParaRPr lang="en-US" sz="2400" b="1" dirty="0">
              <a:solidFill>
                <a:schemeClr val="accent2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					}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ตัวอย่าง</a:t>
            </a:r>
            <a:endParaRPr lang="en-US" sz="20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	int Count = 0; 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int 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	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Serial.begin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(9600);</a:t>
            </a:r>
            <a:endParaRPr lang="th-TH" sz="16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16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for (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= 0; 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&lt; 5; 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++)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Serial.println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(Count);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  			Count = Count+2;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12933511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34099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โครงสร้างโปรแกรม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452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cs typeface="TH Sarabun New" panose="020B0500040200020003"/>
              </a:rPr>
              <a:t>จากตัวอย่าง</a:t>
            </a:r>
            <a:endParaRPr lang="en-US" sz="24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for (</a:t>
            </a:r>
            <a:r>
              <a:rPr lang="en-US" sz="2400" b="1" dirty="0" err="1">
                <a:solidFill>
                  <a:srgbClr val="FF0000"/>
                </a:solidFill>
                <a:cs typeface="TH Sarabun New" panose="020B0500040200020003"/>
              </a:rPr>
              <a:t>i</a:t>
            </a:r>
            <a:r>
              <a:rPr lang="en-US" sz="2400" b="1" dirty="0">
                <a:solidFill>
                  <a:srgbClr val="FF0000"/>
                </a:solidFill>
                <a:cs typeface="TH Sarabun New" panose="020B0500040200020003"/>
              </a:rPr>
              <a:t> = 0; </a:t>
            </a:r>
            <a:r>
              <a:rPr lang="en-US" sz="2400" b="1" dirty="0" err="1">
                <a:solidFill>
                  <a:srgbClr val="FF0000"/>
                </a:solidFill>
                <a:cs typeface="TH Sarabun New" panose="020B0500040200020003"/>
              </a:rPr>
              <a:t>i</a:t>
            </a:r>
            <a:r>
              <a:rPr lang="en-US" sz="2400" b="1" dirty="0">
                <a:solidFill>
                  <a:srgbClr val="FF0000"/>
                </a:solidFill>
                <a:cs typeface="TH Sarabun New" panose="020B0500040200020003"/>
              </a:rPr>
              <a:t> &lt; 5; </a:t>
            </a:r>
            <a:r>
              <a:rPr lang="en-US" sz="2400" b="1" dirty="0" err="1">
                <a:solidFill>
                  <a:srgbClr val="FF0000"/>
                </a:solidFill>
                <a:cs typeface="TH Sarabun New" panose="020B0500040200020003"/>
              </a:rPr>
              <a:t>i</a:t>
            </a:r>
            <a:r>
              <a:rPr lang="en-US" sz="2400" b="1" dirty="0">
                <a:solidFill>
                  <a:srgbClr val="FF0000"/>
                </a:solidFill>
                <a:cs typeface="TH Sarabun New" panose="020B0500040200020003"/>
              </a:rPr>
              <a:t>++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				</a:t>
            </a: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</a:rPr>
              <a:t>Serial.println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(Count);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    			Count = Count+2;</a:t>
            </a:r>
            <a:endParaRPr lang="th-TH" sz="24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}</a:t>
            </a:r>
            <a:endParaRPr lang="th-TH" sz="24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400" dirty="0">
              <a:solidFill>
                <a:srgbClr val="000000"/>
              </a:solidFill>
              <a:cs typeface="TH Sarabun New" panose="020B0500040200020003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ตัวแปร </a:t>
            </a: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 = 0 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เป็นค่าเริ่มต้น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 &lt;= 10 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เป็นเงื่อนไข</a:t>
            </a:r>
            <a:endParaRPr lang="en-US" sz="2400" dirty="0">
              <a:solidFill>
                <a:srgbClr val="000000"/>
              </a:solidFill>
              <a:cs typeface="TH Sarabun New" panose="020B0500040200020003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++ 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เป็นการเพิ่มค่าให้กับตัวแปร </a:t>
            </a: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 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โดย </a:t>
            </a: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++ 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 </a:t>
            </a: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 = i+1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ตัวแปร </a:t>
            </a: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 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จะมีค่าเป็น 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0, 1, 2, 3, 4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ตัวแปร 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Count 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จะมีค่าเป็น 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0, 2, 4, 6, 8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th-TH" sz="2400" dirty="0">
              <a:solidFill>
                <a:srgbClr val="000000"/>
              </a:solidFill>
              <a:cs typeface="TH Sarabun New" panose="020B0500040200020003"/>
            </a:endParaRPr>
          </a:p>
        </p:txBody>
      </p:sp>
    </p:spTree>
    <p:extLst>
      <p:ext uri="{BB962C8B-B14F-4D97-AF65-F5344CB8AC3E}">
        <p14:creationId xmlns:p14="http://schemas.microsoft.com/office/powerpoint/2010/main" val="636881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3734538" y="-26068"/>
            <a:ext cx="199124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4893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en-US" sz="24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	โปรแกรมสร้างสูตรคูณแม่ 2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for(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1;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12;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  ");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*2);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th-TH" sz="2400" dirty="0">
              <a:solidFill>
                <a:srgbClr val="000000"/>
              </a:solidFill>
              <a:latin typeface="Times New Roman" panose="02020603050405020304" pitchFamily="18" charset="0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th-TH" sz="24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606454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3576378" y="0"/>
            <a:ext cx="199124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612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en-US" sz="24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	โปรแกรมคำนวณ 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n!</a:t>
            </a:r>
            <a:endParaRPr lang="th-TH" sz="32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k;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n = 7;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for(k = 1; k &lt;= n; k++)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(n);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("! = ");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th-TH" sz="2400" dirty="0">
              <a:solidFill>
                <a:srgbClr val="000000"/>
              </a:solidFill>
              <a:latin typeface="Times New Roman" panose="02020603050405020304" pitchFamily="18" charset="0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th-TH" sz="24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977023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8" t="8084" r="14958" b="2885"/>
          <a:stretch/>
        </p:blipFill>
        <p:spPr bwMode="auto">
          <a:xfrm>
            <a:off x="5333646" y="1159622"/>
            <a:ext cx="2366927" cy="318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37444"/>
            <a:ext cx="4277212" cy="321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47800" y="4424464"/>
            <a:ext cx="2089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Smart energy meter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5590877" y="4424464"/>
            <a:ext cx="1993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Smart water meter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84703" y="0"/>
            <a:ext cx="40446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ตัวอย่างอุปกรณ์ </a:t>
            </a:r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endParaRPr lang="en-US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223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67B8AC53-CD1E-4686-A9D6-4B453B740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0"/>
            <a:ext cx="22098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654D5-2D19-44ED-AEFF-4B17C6026FC9}"/>
              </a:ext>
            </a:extLst>
          </p:cNvPr>
          <p:cNvSpPr txBox="1"/>
          <p:nvPr/>
        </p:nvSpPr>
        <p:spPr>
          <a:xfrm>
            <a:off x="609600" y="990600"/>
            <a:ext cx="806502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เขียนโปรแกรมเพื่อให้หลอดไฟกระพริบ 10 ครั้งแล้วดับ</a:t>
            </a:r>
          </a:p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เขียนโปรแกรมเพื่อให้หลอดไฟกระพริบ 100 ครั้งแล้วดับ พร้อมทั้งแสดง</a:t>
            </a:r>
          </a:p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จำนวนครั้งที่กระพริบผ่านทาง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Serial terminal</a:t>
            </a:r>
          </a:p>
          <a:p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56114" y="2743200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 = 7;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for(k = 1; k &lt;= n; k++)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(n);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("! = ");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th-TH" dirty="0">
              <a:solidFill>
                <a:srgbClr val="000000"/>
              </a:solidFill>
              <a:latin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764251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632160" y="838168"/>
            <a:ext cx="8241120" cy="612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while</a:t>
            </a:r>
            <a:r>
              <a:rPr lang="th-TH" sz="2800" dirty="0">
                <a:solidFill>
                  <a:srgbClr val="000000"/>
                </a:solidFill>
                <a:cs typeface="TH Sarabun New" panose="020B0500040200020003"/>
              </a:rPr>
              <a:t>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cs typeface="TH Sarabun New" panose="020B0500040200020003"/>
              </a:rPr>
              <a:t>คำอธิบาย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800" dirty="0">
                <a:solidFill>
                  <a:srgbClr val="000000"/>
                </a:solidFill>
                <a:cs typeface="TH Sarabun New" panose="020B0500040200020003"/>
              </a:rPr>
              <a:t>		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เป็นการวนซ้ำจนกว่าเงื่อนไขที่กำหนดจะเป็นเท็จ</a:t>
            </a:r>
            <a:endParaRPr lang="th-TH" sz="2400" b="1" dirty="0">
              <a:solidFill>
                <a:srgbClr val="000000"/>
              </a:solidFill>
              <a:latin typeface="TH Sarabun New" panose="020B0500040200020003"/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/>
                <a:cs typeface="TH Sarabun New" panose="020B0500040200020003"/>
              </a:rPr>
              <a:t>รูปแบบ</a:t>
            </a:r>
            <a:endParaRPr lang="en-US" sz="2400" b="1" dirty="0">
              <a:solidFill>
                <a:srgbClr val="000000"/>
              </a:solidFill>
              <a:latin typeface="TH Sarabun New" panose="020B0500040200020003"/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H Sarabun New" panose="020B0500040200020003"/>
                <a:cs typeface="TH Sarabun New" panose="020B0500040200020003"/>
              </a:rPr>
              <a:t>					</a:t>
            </a:r>
            <a:r>
              <a:rPr lang="en-US" sz="2800" b="1" dirty="0">
                <a:solidFill>
                  <a:schemeClr val="accent2"/>
                </a:solidFill>
                <a:latin typeface="TH Sarabun New" panose="020B0500040200020003"/>
                <a:cs typeface="TH Sarabun New" panose="020B0500040200020003"/>
              </a:rPr>
              <a:t>while (</a:t>
            </a:r>
            <a:r>
              <a:rPr lang="th-TH" sz="2800" b="1" dirty="0">
                <a:solidFill>
                  <a:schemeClr val="accent2"/>
                </a:solidFill>
                <a:latin typeface="TH Sarabun New" panose="020B0500040200020003"/>
                <a:cs typeface="TH Sarabun New" panose="020B0500040200020003"/>
              </a:rPr>
              <a:t>เงื่อนไข</a:t>
            </a:r>
            <a:r>
              <a:rPr lang="en-US" sz="2800" b="1" dirty="0">
                <a:solidFill>
                  <a:schemeClr val="accent2"/>
                </a:solidFill>
                <a:latin typeface="TH Sarabun New" panose="020B0500040200020003"/>
                <a:cs typeface="TH Sarabun New" panose="020B0500040200020003"/>
              </a:rPr>
              <a:t>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chemeClr val="accent2"/>
                </a:solidFill>
                <a:latin typeface="TH Sarabun New" panose="020B0500040200020003"/>
                <a:cs typeface="TH Sarabun New" panose="020B0500040200020003"/>
              </a:rPr>
              <a:t>  					</a:t>
            </a:r>
            <a:r>
              <a:rPr lang="th-TH" sz="2800" b="1" dirty="0">
                <a:solidFill>
                  <a:schemeClr val="accent2"/>
                </a:solidFill>
                <a:latin typeface="TH Sarabun New" panose="020B0500040200020003"/>
                <a:cs typeface="TH Sarabun New" panose="020B0500040200020003"/>
              </a:rPr>
              <a:t>คำสั่ง</a:t>
            </a:r>
            <a:endParaRPr lang="en-US" sz="2800" b="1" dirty="0">
              <a:solidFill>
                <a:schemeClr val="accent2"/>
              </a:solidFill>
              <a:latin typeface="TH Sarabun New" panose="020B0500040200020003"/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chemeClr val="accent2"/>
                </a:solidFill>
                <a:latin typeface="TH Sarabun New" panose="020B0500040200020003"/>
                <a:cs typeface="TH Sarabun New" panose="020B0500040200020003"/>
              </a:rPr>
              <a:t>					}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/>
                <a:cs typeface="TH Sarabun New" panose="020B0500040200020003"/>
              </a:rPr>
              <a:t>ตัวอย่าง</a:t>
            </a:r>
            <a:endParaRPr lang="en-US" dirty="0">
              <a:solidFill>
                <a:srgbClr val="000000"/>
              </a:solidFill>
              <a:latin typeface="TH Sarabun New" panose="020B0500040200020003"/>
              <a:cs typeface="Arial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 	</a:t>
            </a:r>
            <a:r>
              <a:rPr lang="en-US" b="1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int k;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		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  		</a:t>
            </a:r>
            <a:r>
              <a:rPr lang="en-US" b="1" dirty="0" err="1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Serial.begin</a:t>
            </a:r>
            <a:r>
              <a:rPr lang="en-US" b="1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			while (k &lt;= 10)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				</a:t>
            </a:r>
            <a:r>
              <a:rPr lang="en-US" b="1" dirty="0" err="1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Serial.println</a:t>
            </a:r>
            <a:r>
              <a:rPr lang="en-US" b="1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(k);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    			k = k+1;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			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		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		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		}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C99EA692-C510-42C0-8D53-8C260935A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-32843"/>
            <a:ext cx="34099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โครงสร้างโปรแกรม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90687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199124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544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en-US" sz="24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	โปรแกรมแสดงจำนวนที่ 13 หารลงตัว จาก 0-100</a:t>
            </a:r>
            <a:endParaRPr lang="th-TH" sz="32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n = 13;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while(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*n &lt;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*n);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i+1;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("There are ");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(i-1);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 numbers");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th-TH" sz="20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7834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228600" y="838168"/>
            <a:ext cx="8839200" cy="4893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boolean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		‘true’, ‘false’	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char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8-bit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-128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127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unsigned char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8-bit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255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byte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เหมือน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400" b="1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unsigned char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	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16-bit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-32,768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32,767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unsigned int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16-bit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65535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word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เหมือน </a:t>
            </a:r>
            <a:r>
              <a:rPr lang="en-US" sz="2400" b="1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unsigned int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long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32-bit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-2,147,483,648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2,147,483,647	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unsigned long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32-bit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4,294,967,295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short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เหมือน </a:t>
            </a:r>
            <a:r>
              <a:rPr lang="en-US" sz="2400" b="1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float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32-bit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-3.4028235E+38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3.4028235E+38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double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เหมือน </a:t>
            </a:r>
            <a:r>
              <a:rPr lang="en-US" sz="2400" b="1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float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string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ลำดับของตัวอักษร</a:t>
            </a:r>
            <a:endParaRPr lang="en-US" sz="24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 Box 1">
            <a:extLst>
              <a:ext uri="{FF2B5EF4-FFF2-40B4-BE49-F238E27FC236}">
                <a16:creationId xmlns:a16="http://schemas.microsoft.com/office/drawing/2014/main" id="{67B8AC53-CD1E-4686-A9D6-4B453B740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0"/>
            <a:ext cx="22098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ชนิดข้อมูล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587395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199124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575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en-US" sz="24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	โปรแกรมสร้างตารางแปลงค่าอุณหภูมิจาก </a:t>
            </a:r>
            <a:r>
              <a:rPr lang="en-US" sz="2400" baseline="300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400" baseline="300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</a:t>
            </a:r>
            <a:endParaRPr lang="th-TH" sz="32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 C, F;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("---------------------");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   C         F  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("---------------------");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for(C = -10; C &lt;= 40; C++)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		//  C/5 = (F-32)/9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		F = (9.0/5.0)*C + 32.0;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	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(C,2);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  ");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(F,2);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th-TH" sz="2000" dirty="0">
              <a:solidFill>
                <a:srgbClr val="000000"/>
              </a:solidFill>
              <a:latin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141805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/>
          <p:cNvSpPr txBox="1">
            <a:spLocks noChangeArrowheads="1"/>
          </p:cNvSpPr>
          <p:nvPr/>
        </p:nvSpPr>
        <p:spPr bwMode="auto">
          <a:xfrm>
            <a:off x="2567521" y="66247"/>
            <a:ext cx="4100795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คำสั่งใน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85800" y="838168"/>
            <a:ext cx="2626560" cy="563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ดิจิทัล</a:t>
            </a:r>
            <a:endParaRPr lang="en-US" sz="24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pinMode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digitalWrite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digitalRead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แอนะลอก</a:t>
            </a:r>
            <a:endParaRPr lang="en-US" sz="24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analogReference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analogRead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analogWrite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 - PWM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รับส่งข้อมูลอื่นๆ</a:t>
            </a:r>
            <a:endParaRPr lang="en-US" sz="24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tone()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noTone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shiftOut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shiftIn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pulseIn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4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1508" name="Rectangle 1"/>
          <p:cNvSpPr>
            <a:spLocks noChangeArrowheads="1"/>
          </p:cNvSpPr>
          <p:nvPr/>
        </p:nvSpPr>
        <p:spPr bwMode="auto">
          <a:xfrm>
            <a:off x="3200400" y="838168"/>
            <a:ext cx="4570560" cy="673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คณิตศาสตร์</a:t>
            </a:r>
            <a:endParaRPr lang="en-US" sz="24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min()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max()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abs()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constrain()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map()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pow()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sqrt() </a:t>
            </a:r>
          </a:p>
          <a:p>
            <a:r>
              <a:rPr lang="th-TH" sz="24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สื่อสาร</a:t>
            </a:r>
            <a:endParaRPr lang="en-US" sz="24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Serial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Stream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เวลา</a:t>
            </a:r>
            <a:endParaRPr lang="en-US" sz="24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millis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micros()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delay()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delayMicroseconds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endParaRPr lang="en-US" sz="24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24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7DB377-F4DD-4ADC-AECA-D1E6145A9289}"/>
              </a:ext>
            </a:extLst>
          </p:cNvPr>
          <p:cNvSpPr txBox="1"/>
          <p:nvPr/>
        </p:nvSpPr>
        <p:spPr>
          <a:xfrm>
            <a:off x="4977864" y="3124200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 </a:t>
            </a:r>
            <a:r>
              <a:rPr lang="en-US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Help </a:t>
            </a:r>
            <a:r>
              <a:rPr lang="en-US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Reference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250472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0811" y="4298"/>
            <a:ext cx="3781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การต่อ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LED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ภายนอก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9252" y="1053194"/>
            <a:ext cx="86828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ต่อวงจรตามภาพด้านล่าง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8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File </a:t>
            </a:r>
            <a:r>
              <a:rPr lang="en-US" sz="2800" i="1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Examples  01. Basics  Blink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แก้ไขโปรแกรม โดยเปลี่ยน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LED_BUILTIN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ให้เป็น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5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ทดสอบการทำงาน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8520" y="3641272"/>
            <a:ext cx="955221" cy="2122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2183073" y="5505061"/>
            <a:ext cx="2393593" cy="778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569668" y="4190224"/>
            <a:ext cx="13705" cy="1333498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21193" y="532117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764369" y="3624942"/>
            <a:ext cx="2826293" cy="1185762"/>
            <a:chOff x="2352492" y="3624942"/>
            <a:chExt cx="3768390" cy="1185762"/>
          </a:xfrm>
        </p:grpSpPr>
        <p:sp>
          <p:nvSpPr>
            <p:cNvPr id="8" name="Rectangle 7"/>
            <p:cNvSpPr/>
            <p:nvPr/>
          </p:nvSpPr>
          <p:spPr>
            <a:xfrm>
              <a:off x="3763736" y="4082143"/>
              <a:ext cx="530678" cy="21227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8" idx="1"/>
            </p:cNvCxnSpPr>
            <p:nvPr/>
          </p:nvCxnSpPr>
          <p:spPr>
            <a:xfrm flipH="1">
              <a:off x="2898321" y="4188279"/>
              <a:ext cx="865415" cy="816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4294414" y="4180114"/>
              <a:ext cx="865415" cy="816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Category:&lt;strong&gt;Light-emitting diode&lt;/strong&gt; &lt;strong&gt;symbols&lt;/strong&gt; - Wikimedia Common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2736" y="3624942"/>
              <a:ext cx="1143000" cy="800100"/>
            </a:xfrm>
            <a:prstGeom prst="rect">
              <a:avLst/>
            </a:prstGeom>
          </p:spPr>
        </p:pic>
        <p:cxnSp>
          <p:nvCxnSpPr>
            <p:cNvPr id="18" name="Straight Connector 17"/>
            <p:cNvCxnSpPr/>
            <p:nvPr/>
          </p:nvCxnSpPr>
          <p:spPr>
            <a:xfrm flipH="1">
              <a:off x="5849906" y="4189445"/>
              <a:ext cx="270976" cy="77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352492" y="4021494"/>
              <a:ext cx="592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44212" y="3760237"/>
              <a:ext cx="562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1K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047861" y="4441372"/>
              <a:ext cx="716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LED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89233" y="3231505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 MCU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729" y="2318838"/>
            <a:ext cx="3508800" cy="26448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684" y="5770215"/>
            <a:ext cx="3199200" cy="91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0811" y="4298"/>
            <a:ext cx="3781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การต่อ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LED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ภายนอก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9252" y="1053194"/>
            <a:ext cx="86828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ต่อวงจรตามภาพด้านล่าง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8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File </a:t>
            </a:r>
            <a:r>
              <a:rPr lang="en-US" sz="2800" i="1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Examples  01. Basics  Blink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แก้ไขโปรแกรม โดยเปลี่ยน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LED_BUILTIN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ให้เป็น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5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ทดสอบการทำงาน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8520" y="3641272"/>
            <a:ext cx="955221" cy="2122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2183073" y="5505061"/>
            <a:ext cx="2393593" cy="778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569668" y="4190224"/>
            <a:ext cx="13705" cy="1333498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21193" y="532117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764369" y="3624942"/>
            <a:ext cx="2826293" cy="1185762"/>
            <a:chOff x="2352492" y="3624942"/>
            <a:chExt cx="3768390" cy="1185762"/>
          </a:xfrm>
        </p:grpSpPr>
        <p:sp>
          <p:nvSpPr>
            <p:cNvPr id="8" name="Rectangle 7"/>
            <p:cNvSpPr/>
            <p:nvPr/>
          </p:nvSpPr>
          <p:spPr>
            <a:xfrm>
              <a:off x="3763736" y="4082143"/>
              <a:ext cx="530678" cy="21227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8" idx="1"/>
            </p:cNvCxnSpPr>
            <p:nvPr/>
          </p:nvCxnSpPr>
          <p:spPr>
            <a:xfrm flipH="1">
              <a:off x="2898321" y="4188279"/>
              <a:ext cx="865415" cy="816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4294414" y="4180114"/>
              <a:ext cx="865415" cy="816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Category:&lt;strong&gt;Light-emitting diode&lt;/strong&gt; &lt;strong&gt;symbols&lt;/strong&gt; - Wikimedia Common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2736" y="3624942"/>
              <a:ext cx="1143000" cy="800100"/>
            </a:xfrm>
            <a:prstGeom prst="rect">
              <a:avLst/>
            </a:prstGeom>
          </p:spPr>
        </p:pic>
        <p:cxnSp>
          <p:nvCxnSpPr>
            <p:cNvPr id="18" name="Straight Connector 17"/>
            <p:cNvCxnSpPr/>
            <p:nvPr/>
          </p:nvCxnSpPr>
          <p:spPr>
            <a:xfrm flipH="1">
              <a:off x="5849906" y="4189445"/>
              <a:ext cx="270976" cy="77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352492" y="4021494"/>
              <a:ext cx="592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44212" y="3760237"/>
              <a:ext cx="562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1K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047861" y="4441372"/>
              <a:ext cx="716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LED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89233" y="3231505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 MCU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636" y="2838705"/>
            <a:ext cx="4231200" cy="285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4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14" y="903904"/>
            <a:ext cx="90099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 </a:t>
            </a:r>
            <a:r>
              <a:rPr lang="en-US" sz="28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File </a:t>
            </a:r>
            <a:r>
              <a:rPr lang="en-US" sz="2800" i="1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Examples  01. Basics  </a:t>
            </a:r>
            <a:r>
              <a:rPr lang="en-US" sz="2800" i="1" dirty="0" err="1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DigitalReadSerial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เพิ่ม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วงจรจากข้อที่แล้ว</a:t>
            </a:r>
            <a:r>
              <a:rPr lang="th-TH" sz="2800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ให้</a:t>
            </a:r>
            <a:r>
              <a:rPr lang="th-TH" sz="2800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เป็น</a:t>
            </a:r>
            <a:r>
              <a:rPr lang="th-TH" sz="2800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ตาม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รูปด้านล่าง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A2A190-FB89-46BD-8499-43546667C31B}"/>
              </a:ext>
            </a:extLst>
          </p:cNvPr>
          <p:cNvSpPr txBox="1"/>
          <p:nvPr/>
        </p:nvSpPr>
        <p:spPr>
          <a:xfrm>
            <a:off x="3245747" y="872"/>
            <a:ext cx="2310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การต่อสวิตช์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90600" y="2662292"/>
            <a:ext cx="3040153" cy="3046438"/>
            <a:chOff x="2857463" y="3399267"/>
            <a:chExt cx="3040153" cy="3046438"/>
          </a:xfrm>
        </p:grpSpPr>
        <p:grpSp>
          <p:nvGrpSpPr>
            <p:cNvPr id="40" name="Group 39"/>
            <p:cNvGrpSpPr/>
            <p:nvPr/>
          </p:nvGrpSpPr>
          <p:grpSpPr>
            <a:xfrm>
              <a:off x="3031951" y="3792312"/>
              <a:ext cx="2865665" cy="2653393"/>
              <a:chOff x="1624693" y="3110593"/>
              <a:chExt cx="3820887" cy="2653393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624693" y="3110593"/>
                <a:ext cx="1273628" cy="26533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 rot="5400000">
                <a:off x="4286249" y="3796398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 flipH="1">
                <a:off x="2890160" y="4482193"/>
                <a:ext cx="1657347" cy="0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5445579" y="4498521"/>
                <a:ext cx="1" cy="1004208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 flipV="1">
                <a:off x="2910764" y="5505839"/>
                <a:ext cx="2534815" cy="21382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endCxn id="8" idx="3"/>
              </p:cNvCxnSpPr>
              <p:nvPr/>
            </p:nvCxnSpPr>
            <p:spPr>
              <a:xfrm flipV="1">
                <a:off x="4539343" y="4167873"/>
                <a:ext cx="12245" cy="67355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 flipV="1">
                <a:off x="4764057" y="4492302"/>
                <a:ext cx="681522" cy="6219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2374422" y="4323578"/>
                <a:ext cx="592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D4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159445" y="5321173"/>
                <a:ext cx="829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GND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636147" y="3735745"/>
                <a:ext cx="718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10K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081049" y="3119148"/>
                <a:ext cx="8297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3V3</a:t>
                </a: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4433207" y="4822374"/>
                <a:ext cx="465364" cy="595990"/>
                <a:chOff x="6817179" y="2903767"/>
                <a:chExt cx="465364" cy="595990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6817179" y="3004457"/>
                  <a:ext cx="465364" cy="408214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6939643" y="3110593"/>
                  <a:ext cx="212271" cy="21227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6866164" y="2914650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7108368" y="2903767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6863443" y="3409950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7132860" y="3409950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9" name="Straight Connector 28"/>
              <p:cNvCxnSpPr>
                <a:stCxn id="22" idx="0"/>
              </p:cNvCxnSpPr>
              <p:nvPr/>
            </p:nvCxnSpPr>
            <p:spPr>
              <a:xfrm flipH="1" flipV="1">
                <a:off x="4776107" y="4482193"/>
                <a:ext cx="1357" cy="34018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 flipV="1">
                <a:off x="2908043" y="3297596"/>
                <a:ext cx="1639464" cy="775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 flipV="1">
                <a:off x="4552950" y="3303814"/>
                <a:ext cx="1357" cy="34018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2857463" y="3399267"/>
              <a:ext cx="1213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Node MCU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6936" r="13327" b="28625"/>
          <a:stretch/>
        </p:blipFill>
        <p:spPr>
          <a:xfrm>
            <a:off x="4548575" y="2675889"/>
            <a:ext cx="1905000" cy="29341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52" y="3581938"/>
            <a:ext cx="1804964" cy="185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6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6198" y="1053194"/>
            <a:ext cx="7972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h-TH" sz="2200" dirty="0">
                <a:sym typeface="Wingdings" panose="05000000000000000000" pitchFamily="2" charset="2"/>
              </a:rPr>
              <a:t>เขียนโปรแกรมให้กดปุ่มแล้ว </a:t>
            </a:r>
            <a:r>
              <a:rPr lang="en-US" sz="2200" dirty="0">
                <a:sym typeface="Wingdings" panose="05000000000000000000" pitchFamily="2" charset="2"/>
              </a:rPr>
              <a:t>LED </a:t>
            </a:r>
            <a:r>
              <a:rPr lang="th-TH" sz="2200" dirty="0">
                <a:sym typeface="Wingdings" panose="05000000000000000000" pitchFamily="2" charset="2"/>
              </a:rPr>
              <a:t>สว่าง เมื่อปล่อยปุ่ม </a:t>
            </a:r>
            <a:r>
              <a:rPr lang="en-US" sz="2200" dirty="0">
                <a:sym typeface="Wingdings" panose="05000000000000000000" pitchFamily="2" charset="2"/>
              </a:rPr>
              <a:t>LED </a:t>
            </a:r>
            <a:r>
              <a:rPr lang="th-TH" sz="2200" dirty="0">
                <a:sym typeface="Wingdings" panose="05000000000000000000" pitchFamily="2" charset="2"/>
              </a:rPr>
              <a:t>ดับ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200" dirty="0">
                <a:sym typeface="Wingdings" panose="05000000000000000000" pitchFamily="2" charset="2"/>
              </a:rPr>
              <a:t>เขียนโปรแกรมให้กดปุ่มแล้ว </a:t>
            </a:r>
            <a:r>
              <a:rPr lang="en-US" sz="2200" dirty="0">
                <a:sym typeface="Wingdings" panose="05000000000000000000" pitchFamily="2" charset="2"/>
              </a:rPr>
              <a:t>LED </a:t>
            </a:r>
            <a:r>
              <a:rPr lang="th-TH" sz="2200" dirty="0">
                <a:sym typeface="Wingdings" panose="05000000000000000000" pitchFamily="2" charset="2"/>
              </a:rPr>
              <a:t>ดับ เมื่อปล่อยปุ่ม </a:t>
            </a:r>
            <a:r>
              <a:rPr lang="en-US" sz="2200" dirty="0">
                <a:sym typeface="Wingdings" panose="05000000000000000000" pitchFamily="2" charset="2"/>
              </a:rPr>
              <a:t>LED </a:t>
            </a:r>
            <a:r>
              <a:rPr lang="th-TH" sz="2200" dirty="0">
                <a:sym typeface="Wingdings" panose="05000000000000000000" pitchFamily="2" charset="2"/>
              </a:rPr>
              <a:t>สว่าง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200" dirty="0">
                <a:sym typeface="Wingdings" panose="05000000000000000000" pitchFamily="2" charset="2"/>
              </a:rPr>
              <a:t>เขียนโปรแกรมให้กดปุ่มแล้ว </a:t>
            </a:r>
            <a:r>
              <a:rPr lang="en-US" sz="2200" dirty="0">
                <a:sym typeface="Wingdings" panose="05000000000000000000" pitchFamily="2" charset="2"/>
              </a:rPr>
              <a:t>LED </a:t>
            </a:r>
            <a:r>
              <a:rPr lang="th-TH" sz="2200" dirty="0">
                <a:sym typeface="Wingdings" panose="05000000000000000000" pitchFamily="2" charset="2"/>
              </a:rPr>
              <a:t>กระพริบ 5 ครั้ง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721497" y="3693568"/>
            <a:ext cx="5199485" cy="2659414"/>
            <a:chOff x="1035698" y="3422979"/>
            <a:chExt cx="6932646" cy="2659414"/>
          </a:xfrm>
        </p:grpSpPr>
        <p:pic>
          <p:nvPicPr>
            <p:cNvPr id="28" name="Picture 27" descr="Category:&lt;strong&gt;Light-emitting diode&lt;/strong&gt; &lt;strong&gt;symbols&lt;/strong&gt; - Wikimedia Common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37643" y="3703086"/>
              <a:ext cx="1143000" cy="800100"/>
            </a:xfrm>
            <a:prstGeom prst="rect">
              <a:avLst/>
            </a:prstGeom>
          </p:spPr>
        </p:pic>
        <p:cxnSp>
          <p:nvCxnSpPr>
            <p:cNvPr id="30" name="Straight Connector 29"/>
            <p:cNvCxnSpPr/>
            <p:nvPr/>
          </p:nvCxnSpPr>
          <p:spPr>
            <a:xfrm flipH="1" flipV="1">
              <a:off x="1035698" y="5784980"/>
              <a:ext cx="3098931" cy="1282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2013080" y="3838382"/>
              <a:ext cx="2261508" cy="534177"/>
              <a:chOff x="3086100" y="1972259"/>
              <a:chExt cx="2261508" cy="534177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3951515" y="2294165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/>
              <p:cNvCxnSpPr>
                <a:stCxn id="61" idx="1"/>
              </p:cNvCxnSpPr>
              <p:nvPr/>
            </p:nvCxnSpPr>
            <p:spPr>
              <a:xfrm flipH="1">
                <a:off x="3086100" y="2400301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4482193" y="2392136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4031991" y="1972259"/>
                <a:ext cx="562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1K</a:t>
                </a: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1344774" y="4538177"/>
              <a:ext cx="716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LED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147456" y="3422979"/>
              <a:ext cx="3820888" cy="2659414"/>
              <a:chOff x="1624692" y="3104572"/>
              <a:chExt cx="3820888" cy="2659414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624692" y="3110593"/>
                <a:ext cx="1273628" cy="26533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 rot="5400000">
                <a:off x="4286249" y="3796398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H="1">
                <a:off x="2890160" y="4482193"/>
                <a:ext cx="1657347" cy="0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5445579" y="4498521"/>
                <a:ext cx="1" cy="1004208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 flipV="1">
                <a:off x="2910764" y="5505839"/>
                <a:ext cx="2534815" cy="21382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endCxn id="41" idx="3"/>
              </p:cNvCxnSpPr>
              <p:nvPr/>
            </p:nvCxnSpPr>
            <p:spPr>
              <a:xfrm flipV="1">
                <a:off x="4539343" y="4167873"/>
                <a:ext cx="12245" cy="67355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H="1" flipV="1">
                <a:off x="4764057" y="4492302"/>
                <a:ext cx="681522" cy="6219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2387839" y="4322016"/>
                <a:ext cx="592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D4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2214716" y="5298621"/>
                <a:ext cx="7655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GND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636147" y="3735745"/>
                <a:ext cx="718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10K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196275" y="3104572"/>
                <a:ext cx="733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3V3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4433207" y="4822374"/>
                <a:ext cx="465364" cy="595990"/>
                <a:chOff x="6817179" y="2903767"/>
                <a:chExt cx="465364" cy="595990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6817179" y="3004457"/>
                  <a:ext cx="465364" cy="408214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6939643" y="3110593"/>
                  <a:ext cx="212271" cy="21227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6866164" y="2914650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7108368" y="2903767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6863443" y="3409950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7132860" y="3409950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2" name="Straight Connector 51"/>
              <p:cNvCxnSpPr>
                <a:stCxn id="58" idx="0"/>
              </p:cNvCxnSpPr>
              <p:nvPr/>
            </p:nvCxnSpPr>
            <p:spPr>
              <a:xfrm flipH="1" flipV="1">
                <a:off x="4776107" y="4482193"/>
                <a:ext cx="1357" cy="34018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 flipV="1">
                <a:off x="2908043" y="3297596"/>
                <a:ext cx="1639464" cy="775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H="1" flipV="1">
                <a:off x="4552950" y="3303814"/>
                <a:ext cx="1357" cy="34018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/>
            <p:cNvSpPr txBox="1"/>
            <p:nvPr/>
          </p:nvSpPr>
          <p:spPr>
            <a:xfrm>
              <a:off x="4115967" y="4090308"/>
              <a:ext cx="592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1045029" y="4273420"/>
              <a:ext cx="0" cy="15115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4114799" y="5617028"/>
              <a:ext cx="765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GND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E0C1477-C5D6-43CC-996D-F16A789A038F}"/>
              </a:ext>
            </a:extLst>
          </p:cNvPr>
          <p:cNvSpPr txBox="1"/>
          <p:nvPr/>
        </p:nvSpPr>
        <p:spPr>
          <a:xfrm>
            <a:off x="1934791" y="12464"/>
            <a:ext cx="6274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แบบฝึกหัดการใช้งานสวิตช์และ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LED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90937" y="3288857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 MCU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76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46912" y="5715000"/>
            <a:ext cx="2280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Wind turbine monitor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8952" y="1219200"/>
            <a:ext cx="7745147" cy="4406462"/>
            <a:chOff x="928953" y="1752600"/>
            <a:chExt cx="7745147" cy="440646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3" y="1752600"/>
              <a:ext cx="7745147" cy="4406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45" r="10123"/>
            <a:stretch/>
          </p:blipFill>
          <p:spPr bwMode="auto">
            <a:xfrm>
              <a:off x="951287" y="1752600"/>
              <a:ext cx="1655473" cy="2285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58664"/>
          <a:stretch/>
        </p:blipFill>
        <p:spPr>
          <a:xfrm>
            <a:off x="7086600" y="6024253"/>
            <a:ext cx="1981200" cy="8189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84703" y="0"/>
            <a:ext cx="40446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ตัวอย่างอุปกรณ์ </a:t>
            </a:r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endParaRPr lang="en-US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6790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776430"/>
            <a:ext cx="88089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ใช้ตัวต้านทานปรับค่าได้ทำหน้าที่เป็นแหล่งกำเนิดสัญญาณแอนะลอก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สัญญาณแอนะลอกซึ่งมีระดับแรงดัน 0 – 3.3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V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ให้เป็นจำนวนเต็มที่มีค่า 0 – 1023 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ต่อวงจรตามรูป และทดสอบการทำงานโดยใช้โปรแกรมดังต่อไปนี้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1000" y="2971194"/>
            <a:ext cx="2797521" cy="2653393"/>
            <a:chOff x="3018453" y="3018453"/>
            <a:chExt cx="3730028" cy="2653393"/>
          </a:xfrm>
        </p:grpSpPr>
        <p:sp>
          <p:nvSpPr>
            <p:cNvPr id="38" name="Rectangle 37"/>
            <p:cNvSpPr/>
            <p:nvPr/>
          </p:nvSpPr>
          <p:spPr>
            <a:xfrm>
              <a:off x="3018453" y="3018453"/>
              <a:ext cx="1273628" cy="2653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5680009" y="3704258"/>
              <a:ext cx="530678" cy="21227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 flipH="1" flipV="1">
              <a:off x="4292082" y="3797559"/>
              <a:ext cx="1546550" cy="13996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4304525" y="5413699"/>
              <a:ext cx="1648406" cy="3537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41" idx="3"/>
            </p:cNvCxnSpPr>
            <p:nvPr/>
          </p:nvCxnSpPr>
          <p:spPr>
            <a:xfrm flipV="1">
              <a:off x="5934269" y="4075733"/>
              <a:ext cx="11079" cy="1354683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3707093" y="3651876"/>
              <a:ext cx="733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A0 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45240" y="5221604"/>
              <a:ext cx="82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29908" y="3643605"/>
              <a:ext cx="718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10K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655266" y="3027008"/>
              <a:ext cx="733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3V3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 flipH="1" flipV="1">
              <a:off x="4301803" y="3205456"/>
              <a:ext cx="1639464" cy="77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 flipV="1">
              <a:off x="5946710" y="3211674"/>
              <a:ext cx="1357" cy="340181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CF3D4C7-4616-499F-845C-3D94F4E40B54}"/>
              </a:ext>
            </a:extLst>
          </p:cNvPr>
          <p:cNvSpPr txBox="1"/>
          <p:nvPr/>
        </p:nvSpPr>
        <p:spPr>
          <a:xfrm>
            <a:off x="2492965" y="-33339"/>
            <a:ext cx="45015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การรับสัญญาณแอนะลอก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4D1B05-A9FF-4564-9310-9B52FDBA0ADD}"/>
              </a:ext>
            </a:extLst>
          </p:cNvPr>
          <p:cNvSpPr/>
          <p:nvPr/>
        </p:nvSpPr>
        <p:spPr>
          <a:xfrm>
            <a:off x="3378741" y="2834952"/>
            <a:ext cx="53842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/>
              <a:t>AnalogValue</a:t>
            </a:r>
            <a:r>
              <a:rPr lang="en-US" sz="2000" dirty="0"/>
              <a:t> = 0;  </a:t>
            </a:r>
          </a:p>
          <a:p>
            <a:r>
              <a:rPr lang="en-US" sz="2000" dirty="0"/>
              <a:t>void setup() {</a:t>
            </a:r>
          </a:p>
          <a:p>
            <a:r>
              <a:rPr lang="en-US" sz="2000" dirty="0"/>
              <a:t>   </a:t>
            </a:r>
            <a:r>
              <a:rPr lang="en-US" sz="2000" dirty="0" err="1"/>
              <a:t>Serial.begin</a:t>
            </a:r>
            <a:r>
              <a:rPr lang="en-US" sz="2000" dirty="0"/>
              <a:t>(9600);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void loop() {</a:t>
            </a:r>
          </a:p>
          <a:p>
            <a:r>
              <a:rPr lang="en-US" sz="2000" dirty="0"/>
              <a:t>  </a:t>
            </a:r>
            <a:r>
              <a:rPr lang="en-US" sz="2000" dirty="0" err="1" smtClean="0"/>
              <a:t>AnalogValue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err="1"/>
              <a:t>analogRead</a:t>
            </a:r>
            <a:r>
              <a:rPr lang="en-US" sz="2000" dirty="0"/>
              <a:t>(A0); </a:t>
            </a:r>
          </a:p>
          <a:p>
            <a:r>
              <a:rPr lang="en-US" sz="2000" dirty="0"/>
              <a:t>  </a:t>
            </a:r>
            <a:r>
              <a:rPr lang="en-US" sz="2000" dirty="0" err="1" smtClean="0"/>
              <a:t>Serial.println</a:t>
            </a:r>
            <a:r>
              <a:rPr lang="en-US" sz="2000" dirty="0" smtClean="0"/>
              <a:t>(</a:t>
            </a:r>
            <a:r>
              <a:rPr lang="en-US" sz="2000" dirty="0" err="1" smtClean="0"/>
              <a:t>AnalogValue</a:t>
            </a:r>
            <a:r>
              <a:rPr lang="en-US" sz="2000" dirty="0"/>
              <a:t>);</a:t>
            </a:r>
          </a:p>
          <a:p>
            <a:r>
              <a:rPr lang="en-US" sz="2000" dirty="0"/>
              <a:t>  delay(500);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0336" y="2572261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 MCU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604190">
            <a:off x="6654120" y="2446982"/>
            <a:ext cx="2115228" cy="211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>
            <a:extLst>
              <a:ext uri="{FF2B5EF4-FFF2-40B4-BE49-F238E27FC236}">
                <a16:creationId xmlns:a16="http://schemas.microsoft.com/office/drawing/2014/main" id="{27CE3966-230E-4223-A8FF-2829D680FD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4639" y="21328"/>
            <a:ext cx="22098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D9647-7C94-4396-A11E-EE5B705F0CBA}"/>
              </a:ext>
            </a:extLst>
          </p:cNvPr>
          <p:cNvSpPr txBox="1"/>
          <p:nvPr/>
        </p:nvSpPr>
        <p:spPr>
          <a:xfrm>
            <a:off x="606198" y="1053194"/>
            <a:ext cx="7972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เขียนโปรแกรมควบคุมไฟกระพริบที่สามารถปรับอัตราเร็วของการกระพริบได้โดยใช้ตัวต้านทานปรับค่าได้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7019AB-CF2A-45B4-BD55-117D045E7898}"/>
              </a:ext>
            </a:extLst>
          </p:cNvPr>
          <p:cNvGrpSpPr/>
          <p:nvPr/>
        </p:nvGrpSpPr>
        <p:grpSpPr>
          <a:xfrm>
            <a:off x="1666973" y="3456993"/>
            <a:ext cx="5220855" cy="2653393"/>
            <a:chOff x="1046973" y="3419669"/>
            <a:chExt cx="6961140" cy="265339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0201F65-9D1C-443A-9479-76B6C54DDC36}"/>
                </a:ext>
              </a:extLst>
            </p:cNvPr>
            <p:cNvGrpSpPr/>
            <p:nvPr/>
          </p:nvGrpSpPr>
          <p:grpSpPr>
            <a:xfrm>
              <a:off x="4278085" y="3419669"/>
              <a:ext cx="3730028" cy="2653393"/>
              <a:chOff x="3018453" y="3018453"/>
              <a:chExt cx="3730028" cy="265339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0A0CC35-0E87-47A5-967B-369D6A517923}"/>
                  </a:ext>
                </a:extLst>
              </p:cNvPr>
              <p:cNvSpPr/>
              <p:nvPr/>
            </p:nvSpPr>
            <p:spPr>
              <a:xfrm>
                <a:off x="3018453" y="3018453"/>
                <a:ext cx="1273628" cy="26533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B8FC7D2-07ED-4515-9309-B0356A69C3DF}"/>
                  </a:ext>
                </a:extLst>
              </p:cNvPr>
              <p:cNvSpPr/>
              <p:nvPr/>
            </p:nvSpPr>
            <p:spPr>
              <a:xfrm rot="5400000">
                <a:off x="5680009" y="3704258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6DB3118-E3F5-4B3E-AABA-084BFD896402}"/>
                  </a:ext>
                </a:extLst>
              </p:cNvPr>
              <p:cNvCxnSpPr/>
              <p:nvPr/>
            </p:nvCxnSpPr>
            <p:spPr>
              <a:xfrm flipH="1" flipV="1">
                <a:off x="4292082" y="3797559"/>
                <a:ext cx="1546550" cy="13996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DF188CA-D20C-4EB6-8987-5B445364D6CD}"/>
                  </a:ext>
                </a:extLst>
              </p:cNvPr>
              <p:cNvCxnSpPr/>
              <p:nvPr/>
            </p:nvCxnSpPr>
            <p:spPr>
              <a:xfrm flipH="1" flipV="1">
                <a:off x="4304525" y="5413699"/>
                <a:ext cx="1648406" cy="35379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3F3EE22-F13A-40E8-AAA7-9C24ABDE709B}"/>
                  </a:ext>
                </a:extLst>
              </p:cNvPr>
              <p:cNvCxnSpPr>
                <a:endCxn id="18" idx="3"/>
              </p:cNvCxnSpPr>
              <p:nvPr/>
            </p:nvCxnSpPr>
            <p:spPr>
              <a:xfrm flipV="1">
                <a:off x="5934269" y="4075733"/>
                <a:ext cx="11079" cy="1354683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E4929D-0CAD-466B-92DD-D691F226B67A}"/>
                  </a:ext>
                </a:extLst>
              </p:cNvPr>
              <p:cNvSpPr txBox="1"/>
              <p:nvPr/>
            </p:nvSpPr>
            <p:spPr>
              <a:xfrm>
                <a:off x="3702200" y="3612893"/>
                <a:ext cx="657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A0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D7ECB4-9BBD-414D-9878-529B81C53032}"/>
                  </a:ext>
                </a:extLst>
              </p:cNvPr>
              <p:cNvSpPr txBox="1"/>
              <p:nvPr/>
            </p:nvSpPr>
            <p:spPr>
              <a:xfrm>
                <a:off x="3535905" y="5226309"/>
                <a:ext cx="829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GND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6BC583-6961-44CC-93B1-694EBAD7D809}"/>
                  </a:ext>
                </a:extLst>
              </p:cNvPr>
              <p:cNvSpPr txBox="1"/>
              <p:nvPr/>
            </p:nvSpPr>
            <p:spPr>
              <a:xfrm>
                <a:off x="6029908" y="3643605"/>
                <a:ext cx="718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10K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2E3E73-B1BB-4B02-BCEA-3F2901C4B6D9}"/>
                  </a:ext>
                </a:extLst>
              </p:cNvPr>
              <p:cNvSpPr txBox="1"/>
              <p:nvPr/>
            </p:nvSpPr>
            <p:spPr>
              <a:xfrm>
                <a:off x="3599366" y="3027008"/>
                <a:ext cx="733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3V3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D5C6DE3-B5CC-4AD0-92F1-C3126240CFD4}"/>
                  </a:ext>
                </a:extLst>
              </p:cNvPr>
              <p:cNvCxnSpPr/>
              <p:nvPr/>
            </p:nvCxnSpPr>
            <p:spPr>
              <a:xfrm flipH="1" flipV="1">
                <a:off x="4301803" y="3205456"/>
                <a:ext cx="1639464" cy="775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A19D5FA-B116-4DFE-A460-E4469A908A79}"/>
                  </a:ext>
                </a:extLst>
              </p:cNvPr>
              <p:cNvCxnSpPr/>
              <p:nvPr/>
            </p:nvCxnSpPr>
            <p:spPr>
              <a:xfrm flipH="1" flipV="1">
                <a:off x="5946710" y="3211674"/>
                <a:ext cx="1357" cy="34018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" name="Picture 7" descr="Category:&lt;strong&gt;Light-emitting diode&lt;/strong&gt; &lt;strong&gt;symbols&lt;/strong&gt; - Wikimedia Commons">
              <a:extLst>
                <a:ext uri="{FF2B5EF4-FFF2-40B4-BE49-F238E27FC236}">
                  <a16:creationId xmlns:a16="http://schemas.microsoft.com/office/drawing/2014/main" id="{2D512266-226C-4803-AB3A-F0F6AC29C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46973" y="4104303"/>
              <a:ext cx="1143000" cy="8001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6D91277-7E93-48DA-A75C-1FB947B2C388}"/>
                </a:ext>
              </a:extLst>
            </p:cNvPr>
            <p:cNvGrpSpPr/>
            <p:nvPr/>
          </p:nvGrpSpPr>
          <p:grpSpPr>
            <a:xfrm>
              <a:off x="2022410" y="4239599"/>
              <a:ext cx="2261508" cy="534177"/>
              <a:chOff x="3086100" y="1972259"/>
              <a:chExt cx="2261508" cy="53417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F4BCA8F-0EB0-4755-8D46-CD382BAE1BF9}"/>
                  </a:ext>
                </a:extLst>
              </p:cNvPr>
              <p:cNvSpPr/>
              <p:nvPr/>
            </p:nvSpPr>
            <p:spPr>
              <a:xfrm>
                <a:off x="3951515" y="2294165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F516B70-9949-43A2-AE6C-7358E15F36A6}"/>
                  </a:ext>
                </a:extLst>
              </p:cNvPr>
              <p:cNvCxnSpPr>
                <a:stCxn id="13" idx="1"/>
              </p:cNvCxnSpPr>
              <p:nvPr/>
            </p:nvCxnSpPr>
            <p:spPr>
              <a:xfrm flipH="1">
                <a:off x="3086100" y="2400301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B7ADCB8-AB85-45B3-84EB-747EB6693844}"/>
                  </a:ext>
                </a:extLst>
              </p:cNvPr>
              <p:cNvCxnSpPr/>
              <p:nvPr/>
            </p:nvCxnSpPr>
            <p:spPr>
              <a:xfrm flipH="1">
                <a:off x="4482193" y="2392136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EF31F2-911B-4D82-B0B0-5BE691C92FE3}"/>
                  </a:ext>
                </a:extLst>
              </p:cNvPr>
              <p:cNvSpPr txBox="1"/>
              <p:nvPr/>
            </p:nvSpPr>
            <p:spPr>
              <a:xfrm>
                <a:off x="4031991" y="1972259"/>
                <a:ext cx="562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1K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6FE027-ECD2-4F64-A0AB-BDC206CC3E9C}"/>
                </a:ext>
              </a:extLst>
            </p:cNvPr>
            <p:cNvSpPr txBox="1"/>
            <p:nvPr/>
          </p:nvSpPr>
          <p:spPr>
            <a:xfrm>
              <a:off x="4237265" y="4463533"/>
              <a:ext cx="592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DBAA038-02FB-4BCF-8F76-A05DCF25FF56}"/>
                </a:ext>
              </a:extLst>
            </p:cNvPr>
            <p:cNvCxnSpPr/>
            <p:nvPr/>
          </p:nvCxnSpPr>
          <p:spPr>
            <a:xfrm>
              <a:off x="1073020" y="4665306"/>
              <a:ext cx="0" cy="802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CAD355B-9C1C-4401-BBA3-A54FA085F224}"/>
                </a:ext>
              </a:extLst>
            </p:cNvPr>
            <p:cNvCxnSpPr/>
            <p:nvPr/>
          </p:nvCxnSpPr>
          <p:spPr>
            <a:xfrm flipH="1" flipV="1">
              <a:off x="1073021" y="5458410"/>
              <a:ext cx="3209730" cy="932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71B35AA-CDAD-48EE-A6FD-DBD181DA87C3}"/>
              </a:ext>
            </a:extLst>
          </p:cNvPr>
          <p:cNvSpPr txBox="1"/>
          <p:nvPr/>
        </p:nvSpPr>
        <p:spPr>
          <a:xfrm>
            <a:off x="4051695" y="532039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14684" y="3052668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 MCU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5889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73" y="835383"/>
            <a:ext cx="79724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ตัวต้านทานเปลี่ยนค่าตามแสง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Light-dependent Resistor (LDR)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จะมีความต้านทานเปลี่ยนไปตามความเข้มแสงที่ตกกระทบ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ความเข้มแสงสูงความต้านทานจะต่ำ ความเข้มแสงต่ำความต้านทานจะสูง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065" y="4109151"/>
            <a:ext cx="2178844" cy="1571625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565725" y="3835648"/>
            <a:ext cx="5236158" cy="2653393"/>
            <a:chOff x="646923" y="3579457"/>
            <a:chExt cx="6981544" cy="2653393"/>
          </a:xfrm>
        </p:grpSpPr>
        <p:sp>
          <p:nvSpPr>
            <p:cNvPr id="38" name="Rectangle 37"/>
            <p:cNvSpPr/>
            <p:nvPr/>
          </p:nvSpPr>
          <p:spPr>
            <a:xfrm>
              <a:off x="3878034" y="3579457"/>
              <a:ext cx="1273628" cy="2653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6539591" y="4265263"/>
              <a:ext cx="530678" cy="21227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 flipH="1" flipV="1">
              <a:off x="5151664" y="4815763"/>
              <a:ext cx="1657350" cy="1749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5164107" y="5974703"/>
              <a:ext cx="1648406" cy="3537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28" idx="3"/>
            </p:cNvCxnSpPr>
            <p:nvPr/>
          </p:nvCxnSpPr>
          <p:spPr>
            <a:xfrm flipV="1">
              <a:off x="6809014" y="5523926"/>
              <a:ext cx="1359" cy="48498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613599" y="4616320"/>
              <a:ext cx="62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A0 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11759" y="5775672"/>
              <a:ext cx="82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897654" y="5078188"/>
              <a:ext cx="718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10K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507939" y="3579457"/>
              <a:ext cx="733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3V3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 flipH="1" flipV="1">
              <a:off x="5161385" y="3766460"/>
              <a:ext cx="1639464" cy="77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 flipV="1">
              <a:off x="6806292" y="3772678"/>
              <a:ext cx="1357" cy="340181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Category:&lt;strong&gt;Light-emitting diode&lt;/strong&gt; &lt;strong&gt;symbols&lt;/strong&gt; - Wikimedia Common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6923" y="4264091"/>
              <a:ext cx="1143000" cy="800100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1622360" y="4399387"/>
              <a:ext cx="2261508" cy="534177"/>
              <a:chOff x="3086100" y="1972259"/>
              <a:chExt cx="2261508" cy="5341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951515" y="2294165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/>
              <p:cNvCxnSpPr>
                <a:stCxn id="18" idx="1"/>
              </p:cNvCxnSpPr>
              <p:nvPr/>
            </p:nvCxnSpPr>
            <p:spPr>
              <a:xfrm flipH="1">
                <a:off x="3086100" y="2400301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>
                <a:off x="4482193" y="2392136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4031991" y="1972259"/>
                <a:ext cx="562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1K</a:t>
                </a: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3837215" y="4623321"/>
              <a:ext cx="592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672970" y="4825094"/>
              <a:ext cx="0" cy="802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 flipV="1">
              <a:off x="672971" y="5618198"/>
              <a:ext cx="3209730" cy="932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830215" y="5424585"/>
              <a:ext cx="82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28" name="Rectangle 27"/>
            <p:cNvSpPr/>
            <p:nvPr/>
          </p:nvSpPr>
          <p:spPr>
            <a:xfrm rot="5400000">
              <a:off x="6545034" y="5152451"/>
              <a:ext cx="530678" cy="21227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>
              <a:stCxn id="28" idx="1"/>
            </p:cNvCxnSpPr>
            <p:nvPr/>
          </p:nvCxnSpPr>
          <p:spPr>
            <a:xfrm flipH="1" flipV="1">
              <a:off x="6807652" y="4655791"/>
              <a:ext cx="2721" cy="337457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6894932" y="4193724"/>
              <a:ext cx="733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LDR</a:t>
              </a:r>
            </a:p>
          </p:txBody>
        </p:sp>
      </p:grpSp>
      <p:sp>
        <p:nvSpPr>
          <p:cNvPr id="30" name="Text Box 1">
            <a:extLst>
              <a:ext uri="{FF2B5EF4-FFF2-40B4-BE49-F238E27FC236}">
                <a16:creationId xmlns:a16="http://schemas.microsoft.com/office/drawing/2014/main" id="{18CB9956-BF73-42E2-80FC-97810DA0C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5750" y="57728"/>
            <a:ext cx="54102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ตัวต้านทานเปลี่ยนค่าตามแสง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4590" y="340295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 MCU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707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199124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113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en-US" sz="24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	โปรแกรมแสดงค่าระดับแสงที่ตกกระทบ 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LDR</a:t>
            </a:r>
            <a:endParaRPr lang="th-TH" sz="32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th-TH" sz="2000" dirty="0">
              <a:solidFill>
                <a:srgbClr val="000000"/>
              </a:solidFill>
              <a:latin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4D1B05-A9FF-4564-9310-9B52FDBA0ADD}"/>
              </a:ext>
            </a:extLst>
          </p:cNvPr>
          <p:cNvSpPr/>
          <p:nvPr/>
        </p:nvSpPr>
        <p:spPr>
          <a:xfrm>
            <a:off x="1524000" y="1828197"/>
            <a:ext cx="538425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int</a:t>
            </a:r>
            <a:r>
              <a:rPr lang="en-US" sz="2400" dirty="0" smtClean="0"/>
              <a:t> </a:t>
            </a:r>
            <a:r>
              <a:rPr lang="en-US" sz="2400" dirty="0" err="1" smtClean="0"/>
              <a:t>LDRValue</a:t>
            </a:r>
            <a:r>
              <a:rPr lang="en-US" sz="2400" dirty="0" smtClean="0"/>
              <a:t> </a:t>
            </a:r>
            <a:r>
              <a:rPr lang="en-US" sz="2400" dirty="0"/>
              <a:t>= 0;  </a:t>
            </a:r>
          </a:p>
          <a:p>
            <a:r>
              <a:rPr lang="en-US" sz="2400" dirty="0"/>
              <a:t>void setup() {</a:t>
            </a:r>
          </a:p>
          <a:p>
            <a:r>
              <a:rPr lang="en-US" sz="2400" dirty="0"/>
              <a:t>   </a:t>
            </a:r>
            <a:r>
              <a:rPr lang="en-US" sz="2400" dirty="0" err="1"/>
              <a:t>Serial.begin</a:t>
            </a:r>
            <a:r>
              <a:rPr lang="en-US" sz="2400" dirty="0"/>
              <a:t>(9600);</a:t>
            </a:r>
          </a:p>
          <a:p>
            <a:r>
              <a:rPr lang="en-US" sz="2400" dirty="0"/>
              <a:t>}</a:t>
            </a:r>
          </a:p>
          <a:p>
            <a:r>
              <a:rPr lang="en-US" sz="2400" dirty="0"/>
              <a:t>void loop() {</a:t>
            </a:r>
          </a:p>
          <a:p>
            <a:r>
              <a:rPr lang="en-US" sz="2400" dirty="0"/>
              <a:t>  </a:t>
            </a:r>
            <a:r>
              <a:rPr lang="en-US" sz="2400" dirty="0" err="1" smtClean="0"/>
              <a:t>LDRValue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err="1"/>
              <a:t>analogRead</a:t>
            </a:r>
            <a:r>
              <a:rPr lang="en-US" sz="2400" dirty="0"/>
              <a:t>(A0); </a:t>
            </a:r>
          </a:p>
          <a:p>
            <a:r>
              <a:rPr lang="en-US" sz="2400" dirty="0"/>
              <a:t>  </a:t>
            </a:r>
            <a:r>
              <a:rPr lang="en-US" sz="2400" dirty="0" err="1" smtClean="0"/>
              <a:t>Serial.println</a:t>
            </a:r>
            <a:r>
              <a:rPr lang="en-US" sz="2400" dirty="0" smtClean="0"/>
              <a:t>(</a:t>
            </a:r>
            <a:r>
              <a:rPr lang="en-US" sz="2400" dirty="0" err="1" smtClean="0"/>
              <a:t>LDRValue</a:t>
            </a:r>
            <a:r>
              <a:rPr lang="en-US" sz="2400" dirty="0"/>
              <a:t>);</a:t>
            </a:r>
          </a:p>
          <a:p>
            <a:r>
              <a:rPr lang="en-US" sz="2400" dirty="0"/>
              <a:t>  delay(500);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57559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1828800" y="0"/>
            <a:ext cx="5503422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การใช้งานอัลตราโซนิคเซนเซอร์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914400"/>
            <a:ext cx="4476750" cy="2935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" t="22483" b="22689"/>
          <a:stretch/>
        </p:blipFill>
        <p:spPr bwMode="auto">
          <a:xfrm>
            <a:off x="685800" y="1600200"/>
            <a:ext cx="3075115" cy="1713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95400" y="373380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/>
              <a:t>Specifications: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Working voltage: DC 5 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Static current: 3 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Working temperature: 0 ~ + 70 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Output way: GPIO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/>
              <a:t>Induction Angle: Less than 15 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/>
              <a:t>Detection range:2 cm to 4 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/>
              <a:t>Detecting precision: 0.3 cm + 1%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Sensor size: Approx. 45 x 20 x 1.6mm</a:t>
            </a:r>
          </a:p>
        </p:txBody>
      </p:sp>
    </p:spTree>
    <p:extLst>
      <p:ext uri="{BB962C8B-B14F-4D97-AF65-F5344CB8AC3E}">
        <p14:creationId xmlns:p14="http://schemas.microsoft.com/office/powerpoint/2010/main" val="30613086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2590800" y="46320"/>
            <a:ext cx="3735310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Ultrasonic Module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752600" y="1144767"/>
            <a:ext cx="5192574" cy="2873046"/>
            <a:chOff x="1752600" y="1775154"/>
            <a:chExt cx="5192574" cy="2873046"/>
          </a:xfrm>
        </p:grpSpPr>
        <p:sp>
          <p:nvSpPr>
            <p:cNvPr id="2" name="Rectangle 1"/>
            <p:cNvSpPr/>
            <p:nvPr/>
          </p:nvSpPr>
          <p:spPr>
            <a:xfrm>
              <a:off x="1752600" y="2133600"/>
              <a:ext cx="1600200" cy="2514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562600" y="2590800"/>
              <a:ext cx="685800" cy="16002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/>
            <p:cNvCxnSpPr/>
            <p:nvPr/>
          </p:nvCxnSpPr>
          <p:spPr>
            <a:xfrm flipH="1">
              <a:off x="3352800" y="28194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3352800" y="30480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3352800" y="33528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352800" y="35814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562600" y="2590800"/>
              <a:ext cx="6351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FF00"/>
                  </a:solidFill>
                </a:rPr>
                <a:t>Vcc</a:t>
              </a:r>
              <a:endParaRPr lang="en-US" dirty="0">
                <a:solidFill>
                  <a:srgbClr val="FFFF00"/>
                </a:solidFill>
              </a:endParaRPr>
            </a:p>
            <a:p>
              <a:r>
                <a:rPr lang="en-US" dirty="0">
                  <a:solidFill>
                    <a:srgbClr val="FFFF00"/>
                  </a:solidFill>
                </a:rPr>
                <a:t>Trig</a:t>
              </a:r>
            </a:p>
            <a:p>
              <a:r>
                <a:rPr lang="en-US" dirty="0">
                  <a:solidFill>
                    <a:srgbClr val="FFFF00"/>
                  </a:solidFill>
                </a:rPr>
                <a:t>Echo</a:t>
              </a:r>
            </a:p>
            <a:p>
              <a:r>
                <a:rPr lang="en-US" dirty="0">
                  <a:solidFill>
                    <a:srgbClr val="FFFF00"/>
                  </a:solidFill>
                </a:rPr>
                <a:t>GND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30514" y="2590799"/>
              <a:ext cx="6222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Vin</a:t>
              </a:r>
              <a:endParaRPr lang="en-US" dirty="0"/>
            </a:p>
            <a:p>
              <a:pPr algn="r"/>
              <a:r>
                <a:rPr lang="en-US" dirty="0" smtClean="0"/>
                <a:t>D1</a:t>
              </a:r>
              <a:endParaRPr lang="en-US" dirty="0"/>
            </a:p>
            <a:p>
              <a:pPr algn="r"/>
              <a:r>
                <a:rPr lang="en-US" dirty="0" smtClean="0"/>
                <a:t>D2</a:t>
              </a:r>
              <a:endParaRPr lang="en-US" dirty="0"/>
            </a:p>
            <a:p>
              <a:pPr algn="r"/>
              <a:r>
                <a:rPr lang="en-US" dirty="0"/>
                <a:t>GND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83903" y="1775154"/>
              <a:ext cx="1213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Node MCU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29200" y="2209800"/>
              <a:ext cx="1915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Ultrasonic Module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533400" y="5252569"/>
            <a:ext cx="84370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https://github.com/watisleelapatra/Arduino</a:t>
            </a:r>
          </a:p>
        </p:txBody>
      </p:sp>
    </p:spTree>
    <p:extLst>
      <p:ext uri="{BB962C8B-B14F-4D97-AF65-F5344CB8AC3E}">
        <p14:creationId xmlns:p14="http://schemas.microsoft.com/office/powerpoint/2010/main" val="6723200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4724400" y="-12512"/>
            <a:ext cx="3735310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Ultrasonic Module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038600" y="762000"/>
            <a:ext cx="4114800" cy="2667000"/>
            <a:chOff x="1752600" y="1775154"/>
            <a:chExt cx="5192574" cy="2873046"/>
          </a:xfrm>
        </p:grpSpPr>
        <p:sp>
          <p:nvSpPr>
            <p:cNvPr id="2" name="Rectangle 1"/>
            <p:cNvSpPr/>
            <p:nvPr/>
          </p:nvSpPr>
          <p:spPr>
            <a:xfrm>
              <a:off x="1752600" y="2133600"/>
              <a:ext cx="1600200" cy="2514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562600" y="2590800"/>
              <a:ext cx="685800" cy="16002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/>
            <p:cNvCxnSpPr/>
            <p:nvPr/>
          </p:nvCxnSpPr>
          <p:spPr>
            <a:xfrm flipH="1">
              <a:off x="3352800" y="28194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3352800" y="30480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3352800" y="33528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352800" y="35814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562600" y="2590800"/>
              <a:ext cx="6351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FF00"/>
                  </a:solidFill>
                </a:rPr>
                <a:t>Vcc</a:t>
              </a:r>
              <a:endParaRPr lang="en-US" dirty="0">
                <a:solidFill>
                  <a:srgbClr val="FFFF00"/>
                </a:solidFill>
              </a:endParaRPr>
            </a:p>
            <a:p>
              <a:r>
                <a:rPr lang="en-US" dirty="0">
                  <a:solidFill>
                    <a:srgbClr val="FFFF00"/>
                  </a:solidFill>
                </a:rPr>
                <a:t>Trig</a:t>
              </a:r>
            </a:p>
            <a:p>
              <a:r>
                <a:rPr lang="en-US" dirty="0">
                  <a:solidFill>
                    <a:srgbClr val="FFFF00"/>
                  </a:solidFill>
                </a:rPr>
                <a:t>Echo</a:t>
              </a:r>
            </a:p>
            <a:p>
              <a:r>
                <a:rPr lang="en-US" dirty="0">
                  <a:solidFill>
                    <a:srgbClr val="FFFF00"/>
                  </a:solidFill>
                </a:rPr>
                <a:t>GND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30514" y="2590799"/>
              <a:ext cx="6222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Vin</a:t>
              </a:r>
              <a:endParaRPr lang="en-US" dirty="0"/>
            </a:p>
            <a:p>
              <a:pPr algn="r"/>
              <a:r>
                <a:rPr lang="en-US" dirty="0" smtClean="0"/>
                <a:t>D1</a:t>
              </a:r>
              <a:endParaRPr lang="en-US" dirty="0"/>
            </a:p>
            <a:p>
              <a:pPr algn="r"/>
              <a:r>
                <a:rPr lang="en-US" dirty="0" smtClean="0"/>
                <a:t>D2</a:t>
              </a:r>
              <a:endParaRPr lang="en-US" dirty="0"/>
            </a:p>
            <a:p>
              <a:pPr algn="r"/>
              <a:r>
                <a:rPr lang="en-US" dirty="0"/>
                <a:t>GND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83903" y="1775154"/>
              <a:ext cx="1213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Node MCU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29200" y="2209800"/>
              <a:ext cx="1915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Ultrasonic Module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304800" y="-6531"/>
            <a:ext cx="85344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pingPin</a:t>
            </a:r>
            <a:r>
              <a:rPr lang="en-US" dirty="0"/>
              <a:t> = 5;</a:t>
            </a:r>
          </a:p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inPin</a:t>
            </a:r>
            <a:r>
              <a:rPr lang="en-US" dirty="0"/>
              <a:t> = 4;</a:t>
            </a:r>
          </a:p>
          <a:p>
            <a:r>
              <a:rPr lang="en-US" dirty="0"/>
              <a:t>void setup() {</a:t>
            </a:r>
          </a:p>
          <a:p>
            <a:r>
              <a:rPr lang="en-US" dirty="0"/>
              <a:t>  </a:t>
            </a:r>
            <a:r>
              <a:rPr lang="en-US" dirty="0" err="1"/>
              <a:t>Serial.begin</a:t>
            </a:r>
            <a:r>
              <a:rPr lang="en-US" dirty="0"/>
              <a:t>(9600); 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void loop() {</a:t>
            </a:r>
          </a:p>
          <a:p>
            <a:r>
              <a:rPr lang="en-US" dirty="0"/>
              <a:t>  long duration, cm;</a:t>
            </a:r>
          </a:p>
          <a:p>
            <a:r>
              <a:rPr lang="en-US" dirty="0"/>
              <a:t>  </a:t>
            </a:r>
            <a:r>
              <a:rPr lang="en-US" dirty="0" err="1"/>
              <a:t>pinMode</a:t>
            </a:r>
            <a:r>
              <a:rPr lang="en-US" dirty="0"/>
              <a:t>(</a:t>
            </a:r>
            <a:r>
              <a:rPr lang="en-US" dirty="0" err="1"/>
              <a:t>pingPin</a:t>
            </a:r>
            <a:r>
              <a:rPr lang="en-US" dirty="0"/>
              <a:t>, OUTPUT);</a:t>
            </a:r>
          </a:p>
          <a:p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</a:t>
            </a:r>
            <a:r>
              <a:rPr lang="en-US" dirty="0" err="1"/>
              <a:t>pingPin</a:t>
            </a:r>
            <a:r>
              <a:rPr lang="en-US" dirty="0"/>
              <a:t>, LOW);</a:t>
            </a:r>
          </a:p>
          <a:p>
            <a:r>
              <a:rPr lang="en-US" dirty="0"/>
              <a:t>  </a:t>
            </a:r>
            <a:r>
              <a:rPr lang="en-US" dirty="0" err="1"/>
              <a:t>delayMicroseconds</a:t>
            </a:r>
            <a:r>
              <a:rPr lang="en-US" dirty="0"/>
              <a:t>(2);</a:t>
            </a:r>
          </a:p>
          <a:p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</a:t>
            </a:r>
            <a:r>
              <a:rPr lang="en-US" dirty="0" err="1"/>
              <a:t>pingPin</a:t>
            </a:r>
            <a:r>
              <a:rPr lang="en-US" dirty="0"/>
              <a:t>, HIGH);</a:t>
            </a:r>
          </a:p>
          <a:p>
            <a:r>
              <a:rPr lang="en-US" dirty="0"/>
              <a:t>  </a:t>
            </a:r>
            <a:r>
              <a:rPr lang="en-US" dirty="0" err="1"/>
              <a:t>delayMicroseconds</a:t>
            </a:r>
            <a:r>
              <a:rPr lang="en-US" dirty="0"/>
              <a:t>(5);</a:t>
            </a:r>
          </a:p>
          <a:p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</a:t>
            </a:r>
            <a:r>
              <a:rPr lang="en-US" dirty="0" err="1"/>
              <a:t>pingPin</a:t>
            </a:r>
            <a:r>
              <a:rPr lang="en-US" dirty="0"/>
              <a:t>, LOW);</a:t>
            </a:r>
          </a:p>
          <a:p>
            <a:r>
              <a:rPr lang="en-US" dirty="0"/>
              <a:t>  </a:t>
            </a:r>
            <a:r>
              <a:rPr lang="en-US" dirty="0" err="1"/>
              <a:t>pinMode</a:t>
            </a:r>
            <a:r>
              <a:rPr lang="en-US" dirty="0"/>
              <a:t>(</a:t>
            </a:r>
            <a:r>
              <a:rPr lang="en-US" dirty="0" err="1"/>
              <a:t>inPin</a:t>
            </a:r>
            <a:r>
              <a:rPr lang="en-US" dirty="0"/>
              <a:t>, INPUT);</a:t>
            </a:r>
          </a:p>
          <a:p>
            <a:r>
              <a:rPr lang="en-US" dirty="0"/>
              <a:t>  duration = </a:t>
            </a:r>
            <a:r>
              <a:rPr lang="en-US" dirty="0" err="1"/>
              <a:t>pulseIn</a:t>
            </a:r>
            <a:r>
              <a:rPr lang="en-US" dirty="0"/>
              <a:t>(</a:t>
            </a:r>
            <a:r>
              <a:rPr lang="en-US" dirty="0" err="1"/>
              <a:t>inPin</a:t>
            </a:r>
            <a:r>
              <a:rPr lang="en-US" dirty="0"/>
              <a:t>, HIGH);</a:t>
            </a:r>
          </a:p>
          <a:p>
            <a:r>
              <a:rPr lang="en-US" dirty="0"/>
              <a:t>  cm = </a:t>
            </a:r>
            <a:r>
              <a:rPr lang="en-US" dirty="0" err="1"/>
              <a:t>microsecondsToCentimeters</a:t>
            </a:r>
            <a:r>
              <a:rPr lang="en-US" dirty="0"/>
              <a:t>(duration);</a:t>
            </a:r>
          </a:p>
          <a:p>
            <a:r>
              <a:rPr lang="en-US" dirty="0"/>
              <a:t>  </a:t>
            </a:r>
            <a:r>
              <a:rPr lang="en-US" dirty="0" err="1"/>
              <a:t>Serial.print</a:t>
            </a:r>
            <a:r>
              <a:rPr lang="en-US" dirty="0"/>
              <a:t>(cm);</a:t>
            </a:r>
          </a:p>
          <a:p>
            <a:r>
              <a:rPr lang="en-US" dirty="0"/>
              <a:t>  </a:t>
            </a:r>
            <a:r>
              <a:rPr lang="en-US" dirty="0" err="1"/>
              <a:t>Serial.print</a:t>
            </a:r>
            <a:r>
              <a:rPr lang="en-US" dirty="0"/>
              <a:t>("cm");</a:t>
            </a:r>
          </a:p>
          <a:p>
            <a:r>
              <a:rPr lang="en-US" dirty="0"/>
              <a:t>  </a:t>
            </a:r>
            <a:r>
              <a:rPr lang="en-US" dirty="0" err="1"/>
              <a:t>Serial.println</a:t>
            </a:r>
            <a:r>
              <a:rPr lang="en-US" dirty="0"/>
              <a:t>();</a:t>
            </a:r>
          </a:p>
          <a:p>
            <a:r>
              <a:rPr lang="en-US" dirty="0"/>
              <a:t>  delay(500);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long </a:t>
            </a:r>
            <a:r>
              <a:rPr lang="en-US" dirty="0" err="1"/>
              <a:t>microsecondsToCentimeters</a:t>
            </a:r>
            <a:r>
              <a:rPr lang="en-US" dirty="0"/>
              <a:t>(long microseconds)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return microseconds / 29 / 2;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50709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1"/>
          <p:cNvSpPr txBox="1">
            <a:spLocks noChangeArrowheads="1"/>
          </p:cNvSpPr>
          <p:nvPr/>
        </p:nvSpPr>
        <p:spPr bwMode="auto">
          <a:xfrm>
            <a:off x="1828800" y="0"/>
            <a:ext cx="4517575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การใช้งานลำโพง </a:t>
            </a:r>
            <a:r>
              <a:rPr lang="en-US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buzzer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233" t="20622" r="5267" b="19378"/>
          <a:stretch/>
        </p:blipFill>
        <p:spPr>
          <a:xfrm>
            <a:off x="4910665" y="1066800"/>
            <a:ext cx="3318935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0667" t="9166" r="13333" b="6263"/>
          <a:stretch/>
        </p:blipFill>
        <p:spPr>
          <a:xfrm>
            <a:off x="432038" y="913398"/>
            <a:ext cx="4343400" cy="28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579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419600" y="2286000"/>
            <a:ext cx="4185018" cy="2667000"/>
            <a:chOff x="4253866" y="1140160"/>
            <a:chExt cx="4185018" cy="2667000"/>
          </a:xfrm>
        </p:grpSpPr>
        <p:sp>
          <p:nvSpPr>
            <p:cNvPr id="2" name="Rectangle 1"/>
            <p:cNvSpPr/>
            <p:nvPr/>
          </p:nvSpPr>
          <p:spPr>
            <a:xfrm>
              <a:off x="4253866" y="1472899"/>
              <a:ext cx="1268061" cy="23342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7273060" y="1897310"/>
              <a:ext cx="543455" cy="14854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5521927" y="2321721"/>
              <a:ext cx="17511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5521927" y="2816868"/>
              <a:ext cx="17511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273060" y="1897310"/>
              <a:ext cx="6222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FFFF00"/>
                </a:solidFill>
              </a:endParaRPr>
            </a:p>
            <a:p>
              <a:r>
                <a:rPr lang="en-US" dirty="0" smtClean="0">
                  <a:solidFill>
                    <a:srgbClr val="FFFF00"/>
                  </a:solidFill>
                </a:rPr>
                <a:t>+</a:t>
              </a:r>
              <a:endParaRPr lang="en-US" dirty="0">
                <a:solidFill>
                  <a:srgbClr val="FFFF00"/>
                </a:solidFill>
              </a:endParaRPr>
            </a:p>
            <a:p>
              <a:endParaRPr lang="en-US" dirty="0">
                <a:solidFill>
                  <a:srgbClr val="FFFF00"/>
                </a:solidFill>
              </a:endParaRPr>
            </a:p>
            <a:p>
              <a:r>
                <a:rPr lang="en-US" dirty="0">
                  <a:solidFill>
                    <a:srgbClr val="FFFF00"/>
                  </a:solidFill>
                </a:rPr>
                <a:t>GND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09578" y="1817139"/>
              <a:ext cx="6222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dirty="0"/>
            </a:p>
            <a:p>
              <a:pPr algn="r"/>
              <a:r>
                <a:rPr lang="en-US" dirty="0" smtClean="0"/>
                <a:t>D1</a:t>
              </a:r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GND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37160" y="1140160"/>
              <a:ext cx="961858" cy="342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Node MCU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50372" y="1543635"/>
              <a:ext cx="15885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Buzzer </a:t>
              </a:r>
              <a:r>
                <a:rPr lang="en-US" dirty="0"/>
                <a:t>Module</a:t>
              </a:r>
            </a:p>
          </p:txBody>
        </p:sp>
      </p:grpSp>
      <p:sp>
        <p:nvSpPr>
          <p:cNvPr id="15" name="Text Box 1"/>
          <p:cNvSpPr txBox="1">
            <a:spLocks noChangeArrowheads="1"/>
          </p:cNvSpPr>
          <p:nvPr/>
        </p:nvSpPr>
        <p:spPr bwMode="auto">
          <a:xfrm>
            <a:off x="1828800" y="0"/>
            <a:ext cx="4517575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การใช้งานลำโพง </a:t>
            </a:r>
            <a:r>
              <a:rPr lang="en-US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buzzer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7738" y="904000"/>
            <a:ext cx="4572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pinTone</a:t>
            </a:r>
            <a:r>
              <a:rPr lang="en-US" sz="2400" dirty="0"/>
              <a:t> = 5;</a:t>
            </a:r>
          </a:p>
          <a:p>
            <a:r>
              <a:rPr lang="en-US" sz="2400" dirty="0"/>
              <a:t>void setup() {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pinMode</a:t>
            </a:r>
            <a:r>
              <a:rPr lang="en-US" sz="2400" dirty="0"/>
              <a:t>(</a:t>
            </a:r>
            <a:r>
              <a:rPr lang="en-US" sz="2400" dirty="0" err="1"/>
              <a:t>pinTone</a:t>
            </a:r>
            <a:r>
              <a:rPr lang="en-US" sz="2400" dirty="0"/>
              <a:t>, OUTPUT);  </a:t>
            </a:r>
          </a:p>
          <a:p>
            <a:r>
              <a:rPr lang="en-US" sz="2400" dirty="0"/>
              <a:t>}</a:t>
            </a:r>
          </a:p>
          <a:p>
            <a:endParaRPr lang="en-US" sz="2400" dirty="0"/>
          </a:p>
          <a:p>
            <a:r>
              <a:rPr lang="en-US" sz="2400" dirty="0"/>
              <a:t>void loop() {</a:t>
            </a:r>
          </a:p>
          <a:p>
            <a:r>
              <a:rPr lang="en-US" sz="2400" dirty="0"/>
              <a:t>  tone(</a:t>
            </a:r>
            <a:r>
              <a:rPr lang="en-US" sz="2400" dirty="0" err="1"/>
              <a:t>pinTone</a:t>
            </a:r>
            <a:r>
              <a:rPr lang="en-US" sz="2400" dirty="0"/>
              <a:t>, 1000);</a:t>
            </a:r>
          </a:p>
          <a:p>
            <a:r>
              <a:rPr lang="en-US" sz="2400" dirty="0"/>
              <a:t>  delay(1000);</a:t>
            </a:r>
          </a:p>
          <a:p>
            <a:r>
              <a:rPr lang="en-US" sz="2400" dirty="0"/>
              <a:t>  tone(</a:t>
            </a:r>
            <a:r>
              <a:rPr lang="en-US" sz="2400" dirty="0" err="1"/>
              <a:t>pinTone</a:t>
            </a:r>
            <a:r>
              <a:rPr lang="en-US" sz="2400" dirty="0"/>
              <a:t>, 2000);</a:t>
            </a:r>
          </a:p>
          <a:p>
            <a:r>
              <a:rPr lang="en-US" sz="2400" dirty="0"/>
              <a:t>  delay(1000);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46249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951008"/>
            <a:ext cx="2994253" cy="3001991"/>
          </a:xfrm>
          <a:prstGeom prst="rect">
            <a:avLst/>
          </a:prstGeom>
        </p:spPr>
      </p:pic>
      <p:sp>
        <p:nvSpPr>
          <p:cNvPr id="5" name="Text Box 1">
            <a:extLst>
              <a:ext uri="{FF2B5EF4-FFF2-40B4-BE49-F238E27FC236}">
                <a16:creationId xmlns:a16="http://schemas.microsoft.com/office/drawing/2014/main" id="{18CB9956-BF73-42E2-80FC-97810DA0C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76200"/>
            <a:ext cx="5178627" cy="62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8577" tIns="34289" rIns="68577" bIns="34289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เซนเซอร์อุณหภูมิและความชื้น (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DHT11)</a:t>
            </a:r>
            <a:endParaRPr lang="en-US" sz="3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1127" y="2167618"/>
            <a:ext cx="38924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วัดอุณหภูมิในช่วง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0-50 </a:t>
            </a:r>
            <a:r>
              <a:rPr lang="en-US" sz="3600" baseline="30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วัดความชื้นในช่วง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20-95%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ทำงานที่แรงดัน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3.3V-5V</a:t>
            </a:r>
          </a:p>
        </p:txBody>
      </p:sp>
    </p:spTree>
    <p:extLst>
      <p:ext uri="{BB962C8B-B14F-4D97-AF65-F5344CB8AC3E}">
        <p14:creationId xmlns:p14="http://schemas.microsoft.com/office/powerpoint/2010/main" val="3389248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9357" y="8930"/>
            <a:ext cx="4586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แนวโน้มการใช้งาน </a:t>
            </a:r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endParaRPr lang="en-US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295400" y="1829958"/>
            <a:ext cx="6587125" cy="3023506"/>
            <a:chOff x="1219200" y="1829958"/>
            <a:chExt cx="6587125" cy="3023506"/>
          </a:xfrm>
        </p:grpSpPr>
        <p:sp>
          <p:nvSpPr>
            <p:cNvPr id="5" name="Rectangle 4"/>
            <p:cNvSpPr/>
            <p:nvPr/>
          </p:nvSpPr>
          <p:spPr>
            <a:xfrm>
              <a:off x="4495800" y="2221297"/>
              <a:ext cx="1476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b="1" dirty="0">
                  <a:solidFill>
                    <a:schemeClr val="accent1">
                      <a:lumMod val="50000"/>
                    </a:schemeClr>
                  </a:solidFill>
                </a:rPr>
                <a:t>การวิเคราะห์ข้อมูล</a:t>
              </a:r>
              <a:endParaRPr lang="en-US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07908" y="2267464"/>
              <a:ext cx="122341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b="1" dirty="0">
                  <a:solidFill>
                    <a:schemeClr val="accent1">
                      <a:lumMod val="50000"/>
                    </a:schemeClr>
                  </a:solidFill>
                </a:rPr>
                <a:t>ระบบการรักษา</a:t>
              </a:r>
            </a:p>
            <a:p>
              <a:r>
                <a:rPr lang="th-TH" b="1" dirty="0">
                  <a:solidFill>
                    <a:schemeClr val="accent1">
                      <a:lumMod val="50000"/>
                    </a:schemeClr>
                  </a:solidFill>
                </a:rPr>
                <a:t>ความปลอดภัย</a:t>
              </a:r>
              <a:endParaRPr lang="en-US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629400" y="4484132"/>
              <a:ext cx="11769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</a:rPr>
                <a:t>Smart City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528238" y="1829958"/>
              <a:ext cx="10679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b="1" dirty="0">
                  <a:solidFill>
                    <a:schemeClr val="accent1">
                      <a:lumMod val="50000"/>
                    </a:schemeClr>
                  </a:solidFill>
                </a:rPr>
                <a:t>อุตสาหกรรม</a:t>
              </a:r>
              <a:endParaRPr lang="en-US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833200" y="3615045"/>
              <a:ext cx="13821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</a:rPr>
                <a:t>Smart Home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555692" y="3930134"/>
              <a:ext cx="6992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b="1" dirty="0">
                  <a:solidFill>
                    <a:schemeClr val="accent1">
                      <a:lumMod val="50000"/>
                    </a:schemeClr>
                  </a:solidFill>
                </a:rPr>
                <a:t>สุขภาพ</a:t>
              </a:r>
              <a:endParaRPr lang="en-US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9200" y="2851666"/>
              <a:ext cx="87395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 err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anose="020B0500040200020003" pitchFamily="34" charset="-34"/>
                  <a:cs typeface="TH Sarabun New" panose="020B0500040200020003" pitchFamily="34" charset="-34"/>
                </a:rPr>
                <a:t>IoT</a:t>
              </a:r>
              <a:endParaRPr lang="en-US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2" name="Down Arrow 1"/>
            <p:cNvSpPr/>
            <p:nvPr/>
          </p:nvSpPr>
          <p:spPr>
            <a:xfrm rot="18987362">
              <a:off x="2627442" y="3270093"/>
              <a:ext cx="265770" cy="43374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own Arrow 12"/>
            <p:cNvSpPr/>
            <p:nvPr/>
          </p:nvSpPr>
          <p:spPr>
            <a:xfrm rot="19010946">
              <a:off x="4080270" y="3181276"/>
              <a:ext cx="386255" cy="9267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own Arrow 13"/>
            <p:cNvSpPr/>
            <p:nvPr/>
          </p:nvSpPr>
          <p:spPr>
            <a:xfrm rot="19136856">
              <a:off x="6019799" y="3147090"/>
              <a:ext cx="386255" cy="14652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own Arrow 14"/>
            <p:cNvSpPr/>
            <p:nvPr/>
          </p:nvSpPr>
          <p:spPr>
            <a:xfrm rot="13588676">
              <a:off x="2627029" y="2926992"/>
              <a:ext cx="279141" cy="44842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own Arrow 15"/>
            <p:cNvSpPr/>
            <p:nvPr/>
          </p:nvSpPr>
          <p:spPr>
            <a:xfrm rot="13329972">
              <a:off x="4114795" y="2393612"/>
              <a:ext cx="386255" cy="104036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 rot="12981530">
              <a:off x="5941137" y="2047292"/>
              <a:ext cx="386255" cy="140386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119653" y="3238221"/>
              <a:ext cx="3731631" cy="1685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519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766937"/>
            <a:ext cx="2133600" cy="2139113"/>
          </a:xfrm>
          <a:prstGeom prst="rect">
            <a:avLst/>
          </a:prstGeom>
        </p:spPr>
      </p:pic>
      <p:sp>
        <p:nvSpPr>
          <p:cNvPr id="5" name="Text Box 1">
            <a:extLst>
              <a:ext uri="{FF2B5EF4-FFF2-40B4-BE49-F238E27FC236}">
                <a16:creationId xmlns:a16="http://schemas.microsoft.com/office/drawing/2014/main" id="{18CB9956-BF73-42E2-80FC-97810DA0C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358" y="152400"/>
            <a:ext cx="5178627" cy="62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8577" tIns="34289" rIns="68577" bIns="34289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เซนเซอร์อุณหภูมิและความชื้น (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DHT11)</a:t>
            </a:r>
            <a:endParaRPr lang="en-US" sz="3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49" y="3268542"/>
            <a:ext cx="4731613" cy="26750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62200" y="38862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105400" y="2819400"/>
            <a:ext cx="3828854" cy="2402720"/>
            <a:chOff x="5105400" y="2819400"/>
            <a:chExt cx="3828854" cy="240272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5400" y="2819400"/>
              <a:ext cx="3828854" cy="240272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49753" t="41236" r="22385" b="52420"/>
            <a:stretch/>
          </p:blipFill>
          <p:spPr>
            <a:xfrm>
              <a:off x="7772400" y="3888377"/>
              <a:ext cx="1066801" cy="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04795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18CB9956-BF73-42E2-80FC-97810DA0C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5117" y="942976"/>
            <a:ext cx="5178627" cy="62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8577" tIns="34289" rIns="68577" bIns="34289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เซนเซอร์อุณหภูมิและความชื้น (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DHT11)</a:t>
            </a:r>
            <a:endParaRPr lang="en-US" sz="3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7430" y="1566220"/>
            <a:ext cx="6542176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27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ติดตั้ง </a:t>
            </a:r>
            <a:r>
              <a:rPr lang="en-US" sz="27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Library </a:t>
            </a:r>
            <a:r>
              <a:rPr lang="th-TH" sz="27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 </a:t>
            </a:r>
            <a:r>
              <a:rPr lang="en-US" sz="27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SimpleDHT</a:t>
            </a:r>
            <a:endParaRPr lang="en-US" sz="27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27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 </a:t>
            </a:r>
            <a:r>
              <a:rPr lang="en-US" sz="27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Sketch </a:t>
            </a:r>
            <a:r>
              <a:rPr lang="en-US" sz="27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Include Library  Manage Libraries…</a:t>
            </a:r>
            <a:endParaRPr lang="en-US" sz="27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27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พิมพ์ </a:t>
            </a:r>
            <a:r>
              <a:rPr lang="en-US" sz="27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SimpleDHT</a:t>
            </a:r>
            <a:r>
              <a:rPr lang="en-US" sz="27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7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ในช่องค้นหา</a:t>
            </a:r>
            <a:r>
              <a:rPr lang="en-US" sz="27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7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จากนั้นกดปุ่มติดตั้ง</a:t>
            </a:r>
            <a:endParaRPr lang="en-US" sz="27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3152650"/>
            <a:ext cx="4905715" cy="276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324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505200" y="8353"/>
            <a:ext cx="2576338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Servo Motor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8" t="13331" r="4266" b="7963"/>
          <a:stretch/>
        </p:blipFill>
        <p:spPr bwMode="auto">
          <a:xfrm>
            <a:off x="838200" y="838200"/>
            <a:ext cx="3109749" cy="290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962400"/>
            <a:ext cx="571500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114800" y="827690"/>
            <a:ext cx="5105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Specification: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No load speed: 0.12 seconds / 60 degrees (4.8V)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Stall Torque: 1.6 </a:t>
            </a:r>
            <a:r>
              <a:rPr lang="en-US" dirty="0" err="1"/>
              <a:t>kg</a:t>
            </a:r>
            <a:r>
              <a:rPr lang="en-US" dirty="0" err="1">
                <a:sym typeface="Symbol"/>
              </a:rPr>
              <a:t></a:t>
            </a:r>
            <a:r>
              <a:rPr lang="en-US" dirty="0" err="1"/>
              <a:t>cm</a:t>
            </a:r>
            <a:r>
              <a:rPr lang="en-US"/>
              <a:t> (0.15 Nm) @4.8V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Operating temperature: -30 ~  +60 degrees Celsius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Operating voltage: 4.8V-6V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Working current: less than 500mA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Weight: 9 grams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39269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505200" y="8353"/>
            <a:ext cx="2576338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Servo Motor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6" r="15717"/>
          <a:stretch/>
        </p:blipFill>
        <p:spPr bwMode="auto">
          <a:xfrm>
            <a:off x="2209800" y="990600"/>
            <a:ext cx="4569372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07569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505200" y="8353"/>
            <a:ext cx="2576338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Servo Motor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981200" y="672210"/>
            <a:ext cx="1600200" cy="2514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91200" y="1129410"/>
            <a:ext cx="794000" cy="16002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585200" y="1295400"/>
            <a:ext cx="73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581400" y="1586610"/>
            <a:ext cx="2209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581400" y="1891410"/>
            <a:ext cx="2209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91200" y="1129410"/>
            <a:ext cx="867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     Red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Orange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Brown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59049" y="1129409"/>
            <a:ext cx="622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dirty="0"/>
          </a:p>
          <a:p>
            <a:pPr algn="r"/>
            <a:r>
              <a:rPr lang="en-US" dirty="0" smtClean="0"/>
              <a:t>D1</a:t>
            </a:r>
          </a:p>
          <a:p>
            <a:pPr algn="r"/>
            <a:r>
              <a:rPr lang="en-US" dirty="0"/>
              <a:t>GND</a:t>
            </a:r>
          </a:p>
          <a:p>
            <a:pPr algn="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73421" y="309447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53038" y="748410"/>
            <a:ext cx="136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Servo Motor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15200" y="990600"/>
            <a:ext cx="1212601" cy="21708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241185" y="589002"/>
            <a:ext cx="145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Power Supply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675250" y="1903249"/>
            <a:ext cx="11050" cy="10968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675250" y="3000138"/>
            <a:ext cx="2639950" cy="21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279258" y="1129409"/>
            <a:ext cx="433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99215" y="2768797"/>
            <a:ext cx="622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GND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295400" y="3590126"/>
            <a:ext cx="7232401" cy="3281200"/>
            <a:chOff x="1295400" y="3590126"/>
            <a:chExt cx="7232401" cy="3281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15428"/>
            <a:stretch/>
          </p:blipFill>
          <p:spPr>
            <a:xfrm>
              <a:off x="1295400" y="3733799"/>
              <a:ext cx="7232401" cy="313752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7600" y="3597985"/>
              <a:ext cx="1447800" cy="110906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9994" y="3590126"/>
              <a:ext cx="1341600" cy="116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8993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505200" y="8353"/>
            <a:ext cx="2576338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Servo Motor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6800" y="685800"/>
            <a:ext cx="4572000" cy="61247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#include &lt;</a:t>
            </a:r>
            <a:r>
              <a:rPr lang="en-US" sz="2800" dirty="0" err="1"/>
              <a:t>Servo.h</a:t>
            </a:r>
            <a:r>
              <a:rPr lang="en-US" sz="2800" dirty="0"/>
              <a:t>&gt; </a:t>
            </a:r>
          </a:p>
          <a:p>
            <a:r>
              <a:rPr lang="en-US" sz="2800" dirty="0"/>
              <a:t>Servo </a:t>
            </a:r>
            <a:r>
              <a:rPr lang="en-US" sz="2800" dirty="0" err="1"/>
              <a:t>myservo</a:t>
            </a:r>
            <a:r>
              <a:rPr lang="en-US" sz="2800" dirty="0"/>
              <a:t>;   </a:t>
            </a:r>
          </a:p>
          <a:p>
            <a:r>
              <a:rPr lang="en-US" sz="2800" dirty="0"/>
              <a:t>void setup() </a:t>
            </a:r>
          </a:p>
          <a:p>
            <a:r>
              <a:rPr lang="en-US" sz="2800" dirty="0"/>
              <a:t>{ </a:t>
            </a:r>
          </a:p>
          <a:p>
            <a:r>
              <a:rPr lang="en-US" sz="2800" dirty="0"/>
              <a:t>  </a:t>
            </a:r>
            <a:r>
              <a:rPr lang="en-US" sz="2800" dirty="0" err="1" smtClean="0"/>
              <a:t>myservo.attach</a:t>
            </a:r>
            <a:r>
              <a:rPr lang="en-US" sz="2800" smtClean="0"/>
              <a:t>(D1); </a:t>
            </a:r>
            <a:endParaRPr lang="en-US" sz="2800" dirty="0"/>
          </a:p>
          <a:p>
            <a:r>
              <a:rPr lang="en-US" sz="2800" dirty="0"/>
              <a:t>} </a:t>
            </a:r>
          </a:p>
          <a:p>
            <a:r>
              <a:rPr lang="en-US" sz="2800" dirty="0"/>
              <a:t>void loop() </a:t>
            </a:r>
          </a:p>
          <a:p>
            <a:r>
              <a:rPr lang="en-US" sz="2800" dirty="0"/>
              <a:t>{       </a:t>
            </a:r>
            <a:r>
              <a:rPr lang="en-US" sz="2800" dirty="0" err="1"/>
              <a:t>myservo.write</a:t>
            </a:r>
            <a:r>
              <a:rPr lang="en-US" sz="2800" dirty="0"/>
              <a:t>(0); </a:t>
            </a:r>
          </a:p>
          <a:p>
            <a:r>
              <a:rPr lang="en-US" sz="2800" dirty="0"/>
              <a:t>        delay(1000);      </a:t>
            </a:r>
          </a:p>
          <a:p>
            <a:r>
              <a:rPr lang="en-US" sz="2800" dirty="0"/>
              <a:t>        </a:t>
            </a:r>
            <a:r>
              <a:rPr lang="en-US" sz="2800" dirty="0" err="1"/>
              <a:t>myservo.write</a:t>
            </a:r>
            <a:r>
              <a:rPr lang="en-US" sz="2800" dirty="0"/>
              <a:t>(90); </a:t>
            </a:r>
          </a:p>
          <a:p>
            <a:r>
              <a:rPr lang="en-US" sz="2800" dirty="0"/>
              <a:t>        delay(1000);      </a:t>
            </a:r>
          </a:p>
          <a:p>
            <a:r>
              <a:rPr lang="en-US" sz="2800" dirty="0"/>
              <a:t>        </a:t>
            </a:r>
            <a:r>
              <a:rPr lang="en-US" sz="2800" dirty="0" err="1"/>
              <a:t>myservo.write</a:t>
            </a:r>
            <a:r>
              <a:rPr lang="en-US" sz="2800" dirty="0"/>
              <a:t>(300); </a:t>
            </a:r>
          </a:p>
          <a:p>
            <a:r>
              <a:rPr lang="en-US" sz="2800" dirty="0"/>
              <a:t>        delay(1000);</a:t>
            </a:r>
          </a:p>
          <a:p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0650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2895600" y="0"/>
            <a:ext cx="2029715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 smtClean="0">
                <a:solidFill>
                  <a:srgbClr val="000000"/>
                </a:solidFill>
                <a:cs typeface="Arial" charset="0"/>
              </a:rPr>
              <a:t>DC </a:t>
            </a: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Motor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22" r="4216" b="5611"/>
          <a:stretch/>
        </p:blipFill>
        <p:spPr>
          <a:xfrm>
            <a:off x="314950" y="2819400"/>
            <a:ext cx="8514099" cy="379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817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2895600" y="0"/>
            <a:ext cx="2029715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 smtClean="0">
                <a:solidFill>
                  <a:srgbClr val="000000"/>
                </a:solidFill>
                <a:cs typeface="Arial" charset="0"/>
              </a:rPr>
              <a:t>DC </a:t>
            </a: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Motor</a:t>
            </a:r>
          </a:p>
        </p:txBody>
      </p:sp>
    </p:spTree>
    <p:extLst>
      <p:ext uri="{BB962C8B-B14F-4D97-AF65-F5344CB8AC3E}">
        <p14:creationId xmlns:p14="http://schemas.microsoft.com/office/powerpoint/2010/main" val="4545560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505200" y="8353"/>
            <a:ext cx="3188685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Stepping Motor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715000" y="1515132"/>
            <a:ext cx="2133600" cy="2142468"/>
            <a:chOff x="5715000" y="2173671"/>
            <a:chExt cx="1885950" cy="1887264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2174985"/>
              <a:ext cx="1885950" cy="1885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0" r="35144" b="69767"/>
            <a:stretch/>
          </p:blipFill>
          <p:spPr bwMode="auto">
            <a:xfrm>
              <a:off x="6172200" y="2173671"/>
              <a:ext cx="796158" cy="570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26939"/>
            <a:ext cx="3028950" cy="273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61523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200400" y="-5495"/>
            <a:ext cx="3188685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Stepping Motor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6934200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445423"/>
              </p:ext>
            </p:extLst>
          </p:nvPr>
        </p:nvGraphicFramePr>
        <p:xfrm>
          <a:off x="1295400" y="4419600"/>
          <a:ext cx="315610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Packager Shell Object" showAsIcon="1" r:id="rId5" imgW="1522080" imgH="477360" progId="Package">
                  <p:embed/>
                </p:oleObj>
              </mc:Choice>
              <mc:Fallback>
                <p:oleObj name="Packager Shell Object" showAsIcon="1" r:id="rId5" imgW="1522080" imgH="477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95400" y="4419600"/>
                        <a:ext cx="3156102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30486"/>
              </p:ext>
            </p:extLst>
          </p:nvPr>
        </p:nvGraphicFramePr>
        <p:xfrm>
          <a:off x="5181600" y="4419600"/>
          <a:ext cx="315610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Packager Shell Object" showAsIcon="1" r:id="rId7" imgW="1522080" imgH="477360" progId="Package">
                  <p:embed/>
                </p:oleObj>
              </mc:Choice>
              <mc:Fallback>
                <p:oleObj name="Packager Shell Object" showAsIcon="1" r:id="rId7" imgW="1522080" imgH="477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81600" y="4419600"/>
                        <a:ext cx="3156102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29065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00" y="-12669"/>
            <a:ext cx="56044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 </a:t>
            </a:r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ในอนาคต</a:t>
            </a:r>
            <a:endParaRPr lang="en-US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" y="838200"/>
            <a:ext cx="8458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McKinsey</a:t>
            </a: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&amp;</a:t>
            </a: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Company </a:t>
            </a: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ทำนายว่าภายในปี </a:t>
            </a:r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2025</a:t>
            </a: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 มูลค่าของระบบ </a:t>
            </a:r>
            <a:r>
              <a:rPr lang="en-US" sz="2800" dirty="0" err="1">
                <a:latin typeface="TH Sarabun New" pitchFamily="34" charset="-34"/>
                <a:cs typeface="TH Sarabun New" pitchFamily="34" charset="-34"/>
              </a:rPr>
              <a:t>IoT</a:t>
            </a:r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จะสูงถึง</a:t>
            </a:r>
          </a:p>
          <a:p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sz="2800" b="1" u="sng" dirty="0">
                <a:solidFill>
                  <a:srgbClr val="FF0000"/>
                </a:solidFill>
                <a:latin typeface="TH Sarabun New" pitchFamily="34" charset="-34"/>
                <a:cs typeface="TH Sarabun New" pitchFamily="34" charset="-34"/>
              </a:rPr>
              <a:t>US$ 11.1 trillion</a:t>
            </a:r>
            <a:r>
              <a:rPr lang="th-TH" sz="2800" b="1" u="sng" dirty="0">
                <a:solidFill>
                  <a:srgbClr val="FF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หรือ </a:t>
            </a:r>
            <a:r>
              <a:rPr lang="en-US" sz="2800" b="1" u="sng" dirty="0">
                <a:latin typeface="TH Sarabun New" pitchFamily="34" charset="-34"/>
                <a:cs typeface="TH Sarabun New" pitchFamily="34" charset="-34"/>
              </a:rPr>
              <a:t>33 </a:t>
            </a:r>
            <a:r>
              <a:rPr lang="th-TH" sz="2800" b="1" u="sng" dirty="0">
                <a:latin typeface="TH Sarabun New" pitchFamily="34" charset="-34"/>
                <a:cs typeface="TH Sarabun New" pitchFamily="34" charset="-34"/>
              </a:rPr>
              <a:t>ล้านล้านบาท</a:t>
            </a:r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755796"/>
            <a:ext cx="5099050" cy="4883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973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200400" y="-5495"/>
            <a:ext cx="3188685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Stepping Motor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838200"/>
            <a:ext cx="6973874" cy="404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486009"/>
              </p:ext>
            </p:extLst>
          </p:nvPr>
        </p:nvGraphicFramePr>
        <p:xfrm>
          <a:off x="3200400" y="5181599"/>
          <a:ext cx="3217617" cy="95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Packager Shell Object" showAsIcon="1" r:id="rId5" imgW="1601640" imgH="477360" progId="Package">
                  <p:embed/>
                </p:oleObj>
              </mc:Choice>
              <mc:Fallback>
                <p:oleObj name="Packager Shell Object" showAsIcon="1" r:id="rId5" imgW="1601640" imgH="477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0400" y="5181599"/>
                        <a:ext cx="3217617" cy="95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76543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0200" y="-16408"/>
            <a:ext cx="5880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จำนวนอุปกรณ์ </a:t>
            </a:r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ในอนาคต</a:t>
            </a:r>
            <a:endParaRPr lang="en-US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85800"/>
            <a:ext cx="777689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600" y="5998838"/>
            <a:ext cx="70639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https://www.statista.com/statistics/471264/iot-number-of-connected-devices-worldwide/</a:t>
            </a:r>
          </a:p>
        </p:txBody>
      </p:sp>
    </p:spTree>
    <p:extLst>
      <p:ext uri="{BB962C8B-B14F-4D97-AF65-F5344CB8AC3E}">
        <p14:creationId xmlns:p14="http://schemas.microsoft.com/office/powerpoint/2010/main" val="213903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2076</Words>
  <Application>Microsoft Office PowerPoint</Application>
  <PresentationFormat>On-screen Show (4:3)</PresentationFormat>
  <Paragraphs>760</Paragraphs>
  <Slides>80</Slides>
  <Notes>41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1" baseType="lpstr">
      <vt:lpstr>Arial</vt:lpstr>
      <vt:lpstr>Calibri</vt:lpstr>
      <vt:lpstr>Cordia New</vt:lpstr>
      <vt:lpstr>DejaVu Sans</vt:lpstr>
      <vt:lpstr>Symbol</vt:lpstr>
      <vt:lpstr>TH Sarabun New</vt:lpstr>
      <vt:lpstr>Times New Roman</vt:lpstr>
      <vt:lpstr>WenQuanYi Micro Hei</vt:lpstr>
      <vt:lpstr>Wingdings</vt:lpstr>
      <vt:lpstr>Office Theme</vt:lpstr>
      <vt:lpstr>Packager Shell Object</vt:lpstr>
      <vt:lpstr>การฝึกอบรมหลักสูตร Internet of Things (IoT) โรงเรียนเมืองพลพิทยาคม   ดร. วาธิส ลีลาภัทร ภาควิชาวิศวกรรมคอมพิวเตอร์ คณะวิศวกรรมศาสตร์ มหาวิทยาลัยขอนแก่น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การต่อวงจรเพื่อใช้งาน Node MCU</vt:lpstr>
      <vt:lpstr>ซอฟต์แวร์สำหรับพัฒนา</vt:lpstr>
      <vt:lpstr>วิธีเพิ่มบอร์ด Node MCU ลงใน Arduino IDE</vt:lpstr>
      <vt:lpstr>PowerPoint Presentation</vt:lpstr>
      <vt:lpstr>วิธีเพิ่ม Node MCU ลงใน Arduino IDE</vt:lpstr>
      <vt:lpstr>การเชื่อมต่อ Node MCU กับ PC</vt:lpstr>
      <vt:lpstr>การเชื่อมต่อ Node MCU กับ PC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 for Biomedical Engineers   Watis Leelapatra Computer Engineering Department KKU</dc:title>
  <dc:creator>Windows User</dc:creator>
  <cp:lastModifiedBy>Watis</cp:lastModifiedBy>
  <cp:revision>110</cp:revision>
  <dcterms:created xsi:type="dcterms:W3CDTF">2020-08-28T13:38:40Z</dcterms:created>
  <dcterms:modified xsi:type="dcterms:W3CDTF">2021-03-07T07:16:44Z</dcterms:modified>
</cp:coreProperties>
</file>